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4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5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6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7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8.xml" ContentType="application/vnd.openxmlformats-officedocument.theme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theme/theme9.xml" ContentType="application/vnd.openxmlformats-officedocument.theme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theme/theme10.xml" ContentType="application/vnd.openxmlformats-officedocument.theme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theme/theme11.xml" ContentType="application/vnd.openxmlformats-officedocument.theme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theme/theme12.xml" ContentType="application/vnd.openxmlformats-officedocument.theme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theme/theme13.xml" ContentType="application/vnd.openxmlformats-officedocument.theme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theme/theme14.xml" ContentType="application/vnd.openxmlformats-officedocument.theme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theme/theme15.xml" ContentType="application/vnd.openxmlformats-officedocument.theme+xml"/>
  <Override PartName="/ppt/theme/theme16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22" r:id="rId2"/>
    <p:sldMasterId id="2147483785" r:id="rId3"/>
    <p:sldMasterId id="2147483792" r:id="rId4"/>
    <p:sldMasterId id="2147483934" r:id="rId5"/>
    <p:sldMasterId id="2147483947" r:id="rId6"/>
    <p:sldMasterId id="2147484011" r:id="rId7"/>
    <p:sldMasterId id="2147484036" r:id="rId8"/>
    <p:sldMasterId id="2147484049" r:id="rId9"/>
    <p:sldMasterId id="2147484074" r:id="rId10"/>
    <p:sldMasterId id="2147484099" r:id="rId11"/>
    <p:sldMasterId id="2147484111" r:id="rId12"/>
    <p:sldMasterId id="2147484123" r:id="rId13"/>
    <p:sldMasterId id="2147484147" r:id="rId14"/>
    <p:sldMasterId id="2147484159" r:id="rId15"/>
  </p:sldMasterIdLst>
  <p:notesMasterIdLst>
    <p:notesMasterId r:id="rId88"/>
  </p:notesMasterIdLst>
  <p:sldIdLst>
    <p:sldId id="611" r:id="rId16"/>
    <p:sldId id="339" r:id="rId17"/>
    <p:sldId id="568" r:id="rId18"/>
    <p:sldId id="493" r:id="rId19"/>
    <p:sldId id="494" r:id="rId20"/>
    <p:sldId id="403" r:id="rId21"/>
    <p:sldId id="495" r:id="rId22"/>
    <p:sldId id="467" r:id="rId23"/>
    <p:sldId id="499" r:id="rId24"/>
    <p:sldId id="260" r:id="rId25"/>
    <p:sldId id="564" r:id="rId26"/>
    <p:sldId id="565" r:id="rId27"/>
    <p:sldId id="566" r:id="rId28"/>
    <p:sldId id="610" r:id="rId29"/>
    <p:sldId id="549" r:id="rId30"/>
    <p:sldId id="545" r:id="rId31"/>
    <p:sldId id="546" r:id="rId32"/>
    <p:sldId id="569" r:id="rId33"/>
    <p:sldId id="567" r:id="rId34"/>
    <p:sldId id="607" r:id="rId35"/>
    <p:sldId id="500" r:id="rId36"/>
    <p:sldId id="554" r:id="rId37"/>
    <p:sldId id="555" r:id="rId38"/>
    <p:sldId id="556" r:id="rId39"/>
    <p:sldId id="594" r:id="rId40"/>
    <p:sldId id="597" r:id="rId41"/>
    <p:sldId id="477" r:id="rId42"/>
    <p:sldId id="478" r:id="rId43"/>
    <p:sldId id="479" r:id="rId44"/>
    <p:sldId id="473" r:id="rId45"/>
    <p:sldId id="474" r:id="rId46"/>
    <p:sldId id="496" r:id="rId47"/>
    <p:sldId id="497" r:id="rId48"/>
    <p:sldId id="603" r:id="rId49"/>
    <p:sldId id="498" r:id="rId50"/>
    <p:sldId id="604" r:id="rId51"/>
    <p:sldId id="547" r:id="rId52"/>
    <p:sldId id="605" r:id="rId53"/>
    <p:sldId id="606" r:id="rId54"/>
    <p:sldId id="553" r:id="rId55"/>
    <p:sldId id="503" r:id="rId56"/>
    <p:sldId id="502" r:id="rId57"/>
    <p:sldId id="520" r:id="rId58"/>
    <p:sldId id="521" r:id="rId59"/>
    <p:sldId id="522" r:id="rId60"/>
    <p:sldId id="523" r:id="rId61"/>
    <p:sldId id="524" r:id="rId62"/>
    <p:sldId id="598" r:id="rId63"/>
    <p:sldId id="599" r:id="rId64"/>
    <p:sldId id="557" r:id="rId65"/>
    <p:sldId id="558" r:id="rId66"/>
    <p:sldId id="559" r:id="rId67"/>
    <p:sldId id="571" r:id="rId68"/>
    <p:sldId id="572" r:id="rId69"/>
    <p:sldId id="491" r:id="rId70"/>
    <p:sldId id="608" r:id="rId71"/>
    <p:sldId id="575" r:id="rId72"/>
    <p:sldId id="574" r:id="rId73"/>
    <p:sldId id="577" r:id="rId74"/>
    <p:sldId id="592" r:id="rId75"/>
    <p:sldId id="582" r:id="rId76"/>
    <p:sldId id="590" r:id="rId77"/>
    <p:sldId id="583" r:id="rId78"/>
    <p:sldId id="585" r:id="rId79"/>
    <p:sldId id="586" r:id="rId80"/>
    <p:sldId id="591" r:id="rId81"/>
    <p:sldId id="452" r:id="rId82"/>
    <p:sldId id="283" r:id="rId83"/>
    <p:sldId id="454" r:id="rId84"/>
    <p:sldId id="295" r:id="rId85"/>
    <p:sldId id="609" r:id="rId86"/>
    <p:sldId id="342" r:id="rId8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EFB5"/>
    <a:srgbClr val="BDFD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9" autoAdjust="0"/>
    <p:restoredTop sz="94684" autoAdjust="0"/>
  </p:normalViewPr>
  <p:slideViewPr>
    <p:cSldViewPr>
      <p:cViewPr varScale="1">
        <p:scale>
          <a:sx n="122" d="100"/>
          <a:sy n="122" d="100"/>
        </p:scale>
        <p:origin x="1122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3.xml"/><Relationship Id="rId26" Type="http://schemas.openxmlformats.org/officeDocument/2006/relationships/slide" Target="slides/slide11.xml"/><Relationship Id="rId39" Type="http://schemas.openxmlformats.org/officeDocument/2006/relationships/slide" Target="slides/slide24.xml"/><Relationship Id="rId21" Type="http://schemas.openxmlformats.org/officeDocument/2006/relationships/slide" Target="slides/slide6.xml"/><Relationship Id="rId34" Type="http://schemas.openxmlformats.org/officeDocument/2006/relationships/slide" Target="slides/slide19.xml"/><Relationship Id="rId42" Type="http://schemas.openxmlformats.org/officeDocument/2006/relationships/slide" Target="slides/slide27.xml"/><Relationship Id="rId47" Type="http://schemas.openxmlformats.org/officeDocument/2006/relationships/slide" Target="slides/slide32.xml"/><Relationship Id="rId50" Type="http://schemas.openxmlformats.org/officeDocument/2006/relationships/slide" Target="slides/slide35.xml"/><Relationship Id="rId55" Type="http://schemas.openxmlformats.org/officeDocument/2006/relationships/slide" Target="slides/slide40.xml"/><Relationship Id="rId63" Type="http://schemas.openxmlformats.org/officeDocument/2006/relationships/slide" Target="slides/slide48.xml"/><Relationship Id="rId68" Type="http://schemas.openxmlformats.org/officeDocument/2006/relationships/slide" Target="slides/slide53.xml"/><Relationship Id="rId76" Type="http://schemas.openxmlformats.org/officeDocument/2006/relationships/slide" Target="slides/slide61.xml"/><Relationship Id="rId84" Type="http://schemas.openxmlformats.org/officeDocument/2006/relationships/slide" Target="slides/slide69.xml"/><Relationship Id="rId89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56.xml"/><Relationship Id="rId9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.xml"/><Relationship Id="rId29" Type="http://schemas.openxmlformats.org/officeDocument/2006/relationships/slide" Target="slides/slide14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9.xml"/><Relationship Id="rId32" Type="http://schemas.openxmlformats.org/officeDocument/2006/relationships/slide" Target="slides/slide17.xml"/><Relationship Id="rId37" Type="http://schemas.openxmlformats.org/officeDocument/2006/relationships/slide" Target="slides/slide22.xml"/><Relationship Id="rId40" Type="http://schemas.openxmlformats.org/officeDocument/2006/relationships/slide" Target="slides/slide25.xml"/><Relationship Id="rId45" Type="http://schemas.openxmlformats.org/officeDocument/2006/relationships/slide" Target="slides/slide30.xml"/><Relationship Id="rId53" Type="http://schemas.openxmlformats.org/officeDocument/2006/relationships/slide" Target="slides/slide38.xml"/><Relationship Id="rId58" Type="http://schemas.openxmlformats.org/officeDocument/2006/relationships/slide" Target="slides/slide43.xml"/><Relationship Id="rId66" Type="http://schemas.openxmlformats.org/officeDocument/2006/relationships/slide" Target="slides/slide51.xml"/><Relationship Id="rId74" Type="http://schemas.openxmlformats.org/officeDocument/2006/relationships/slide" Target="slides/slide59.xml"/><Relationship Id="rId79" Type="http://schemas.openxmlformats.org/officeDocument/2006/relationships/slide" Target="slides/slide64.xml"/><Relationship Id="rId87" Type="http://schemas.openxmlformats.org/officeDocument/2006/relationships/slide" Target="slides/slide72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46.xml"/><Relationship Id="rId82" Type="http://schemas.openxmlformats.org/officeDocument/2006/relationships/slide" Target="slides/slide67.xml"/><Relationship Id="rId90" Type="http://schemas.openxmlformats.org/officeDocument/2006/relationships/viewProps" Target="viewProps.xml"/><Relationship Id="rId19" Type="http://schemas.openxmlformats.org/officeDocument/2006/relationships/slide" Target="slides/slide4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7.xml"/><Relationship Id="rId27" Type="http://schemas.openxmlformats.org/officeDocument/2006/relationships/slide" Target="slides/slide12.xml"/><Relationship Id="rId30" Type="http://schemas.openxmlformats.org/officeDocument/2006/relationships/slide" Target="slides/slide15.xml"/><Relationship Id="rId35" Type="http://schemas.openxmlformats.org/officeDocument/2006/relationships/slide" Target="slides/slide20.xml"/><Relationship Id="rId43" Type="http://schemas.openxmlformats.org/officeDocument/2006/relationships/slide" Target="slides/slide28.xml"/><Relationship Id="rId48" Type="http://schemas.openxmlformats.org/officeDocument/2006/relationships/slide" Target="slides/slide33.xml"/><Relationship Id="rId56" Type="http://schemas.openxmlformats.org/officeDocument/2006/relationships/slide" Target="slides/slide41.xml"/><Relationship Id="rId64" Type="http://schemas.openxmlformats.org/officeDocument/2006/relationships/slide" Target="slides/slide49.xml"/><Relationship Id="rId69" Type="http://schemas.openxmlformats.org/officeDocument/2006/relationships/slide" Target="slides/slide54.xml"/><Relationship Id="rId77" Type="http://schemas.openxmlformats.org/officeDocument/2006/relationships/slide" Target="slides/slide62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6.xml"/><Relationship Id="rId72" Type="http://schemas.openxmlformats.org/officeDocument/2006/relationships/slide" Target="slides/slide57.xml"/><Relationship Id="rId80" Type="http://schemas.openxmlformats.org/officeDocument/2006/relationships/slide" Target="slides/slide65.xml"/><Relationship Id="rId85" Type="http://schemas.openxmlformats.org/officeDocument/2006/relationships/slide" Target="slides/slide70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2.xml"/><Relationship Id="rId25" Type="http://schemas.openxmlformats.org/officeDocument/2006/relationships/slide" Target="slides/slide10.xml"/><Relationship Id="rId33" Type="http://schemas.openxmlformats.org/officeDocument/2006/relationships/slide" Target="slides/slide18.xml"/><Relationship Id="rId38" Type="http://schemas.openxmlformats.org/officeDocument/2006/relationships/slide" Target="slides/slide23.xml"/><Relationship Id="rId46" Type="http://schemas.openxmlformats.org/officeDocument/2006/relationships/slide" Target="slides/slide31.xml"/><Relationship Id="rId59" Type="http://schemas.openxmlformats.org/officeDocument/2006/relationships/slide" Target="slides/slide44.xml"/><Relationship Id="rId67" Type="http://schemas.openxmlformats.org/officeDocument/2006/relationships/slide" Target="slides/slide52.xml"/><Relationship Id="rId20" Type="http://schemas.openxmlformats.org/officeDocument/2006/relationships/slide" Target="slides/slide5.xml"/><Relationship Id="rId41" Type="http://schemas.openxmlformats.org/officeDocument/2006/relationships/slide" Target="slides/slide26.xml"/><Relationship Id="rId54" Type="http://schemas.openxmlformats.org/officeDocument/2006/relationships/slide" Target="slides/slide39.xml"/><Relationship Id="rId62" Type="http://schemas.openxmlformats.org/officeDocument/2006/relationships/slide" Target="slides/slide47.xml"/><Relationship Id="rId70" Type="http://schemas.openxmlformats.org/officeDocument/2006/relationships/slide" Target="slides/slide55.xml"/><Relationship Id="rId75" Type="http://schemas.openxmlformats.org/officeDocument/2006/relationships/slide" Target="slides/slide60.xml"/><Relationship Id="rId83" Type="http://schemas.openxmlformats.org/officeDocument/2006/relationships/slide" Target="slides/slide68.xml"/><Relationship Id="rId88" Type="http://schemas.openxmlformats.org/officeDocument/2006/relationships/notesMaster" Target="notesMasters/notesMaster1.xml"/><Relationship Id="rId9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8.xml"/><Relationship Id="rId28" Type="http://schemas.openxmlformats.org/officeDocument/2006/relationships/slide" Target="slides/slide13.xml"/><Relationship Id="rId36" Type="http://schemas.openxmlformats.org/officeDocument/2006/relationships/slide" Target="slides/slide21.xml"/><Relationship Id="rId49" Type="http://schemas.openxmlformats.org/officeDocument/2006/relationships/slide" Target="slides/slide34.xml"/><Relationship Id="rId57" Type="http://schemas.openxmlformats.org/officeDocument/2006/relationships/slide" Target="slides/slide42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16.xml"/><Relationship Id="rId44" Type="http://schemas.openxmlformats.org/officeDocument/2006/relationships/slide" Target="slides/slide29.xml"/><Relationship Id="rId52" Type="http://schemas.openxmlformats.org/officeDocument/2006/relationships/slide" Target="slides/slide37.xml"/><Relationship Id="rId60" Type="http://schemas.openxmlformats.org/officeDocument/2006/relationships/slide" Target="slides/slide45.xml"/><Relationship Id="rId65" Type="http://schemas.openxmlformats.org/officeDocument/2006/relationships/slide" Target="slides/slide50.xml"/><Relationship Id="rId73" Type="http://schemas.openxmlformats.org/officeDocument/2006/relationships/slide" Target="slides/slide58.xml"/><Relationship Id="rId78" Type="http://schemas.openxmlformats.org/officeDocument/2006/relationships/slide" Target="slides/slide63.xml"/><Relationship Id="rId81" Type="http://schemas.openxmlformats.org/officeDocument/2006/relationships/slide" Target="slides/slide66.xml"/><Relationship Id="rId86" Type="http://schemas.openxmlformats.org/officeDocument/2006/relationships/slide" Target="slides/slide7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efahy\Documents\Word_and_ppt\Tahoe_workshop\LMSD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Lipids per category in LMSD (Sep. 2018)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FFFF00"/>
            </a:solidFill>
          </c:spPr>
          <c:invertIfNegative val="0"/>
          <c:cat>
            <c:strRef>
              <c:f>Sheet1!$H$3:$H$11</c:f>
              <c:strCache>
                <c:ptCount val="9"/>
                <c:pt idx="1">
                  <c:v>FA</c:v>
                </c:pt>
                <c:pt idx="2">
                  <c:v>GL</c:v>
                </c:pt>
                <c:pt idx="3">
                  <c:v>GP</c:v>
                </c:pt>
                <c:pt idx="4">
                  <c:v>SP</c:v>
                </c:pt>
                <c:pt idx="5">
                  <c:v>ST</c:v>
                </c:pt>
                <c:pt idx="6">
                  <c:v>PR</c:v>
                </c:pt>
                <c:pt idx="7">
                  <c:v>SL</c:v>
                </c:pt>
                <c:pt idx="8">
                  <c:v>PK</c:v>
                </c:pt>
              </c:strCache>
            </c:strRef>
          </c:cat>
          <c:val>
            <c:numRef>
              <c:f>Sheet1!$I$3:$I$11</c:f>
              <c:numCache>
                <c:formatCode>General</c:formatCode>
                <c:ptCount val="9"/>
                <c:pt idx="0">
                  <c:v>0</c:v>
                </c:pt>
                <c:pt idx="1">
                  <c:v>9096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DFB-4E30-8268-DA37C4DC3997}"/>
            </c:ext>
          </c:extLst>
        </c:ser>
        <c:ser>
          <c:idx val="1"/>
          <c:order val="1"/>
          <c:spPr>
            <a:solidFill>
              <a:srgbClr val="C00000"/>
            </a:solidFill>
          </c:spPr>
          <c:invertIfNegative val="0"/>
          <c:cat>
            <c:strRef>
              <c:f>Sheet1!$H$3:$H$11</c:f>
              <c:strCache>
                <c:ptCount val="9"/>
                <c:pt idx="1">
                  <c:v>FA</c:v>
                </c:pt>
                <c:pt idx="2">
                  <c:v>GL</c:v>
                </c:pt>
                <c:pt idx="3">
                  <c:v>GP</c:v>
                </c:pt>
                <c:pt idx="4">
                  <c:v>SP</c:v>
                </c:pt>
                <c:pt idx="5">
                  <c:v>ST</c:v>
                </c:pt>
                <c:pt idx="6">
                  <c:v>PR</c:v>
                </c:pt>
                <c:pt idx="7">
                  <c:v>SL</c:v>
                </c:pt>
                <c:pt idx="8">
                  <c:v>PK</c:v>
                </c:pt>
              </c:strCache>
            </c:strRef>
          </c:cat>
          <c:val>
            <c:numRef>
              <c:f>Sheet1!$J$3:$J$11</c:f>
              <c:numCache>
                <c:formatCode>General</c:formatCode>
                <c:ptCount val="9"/>
                <c:pt idx="2">
                  <c:v>7545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DFB-4E30-8268-DA37C4DC3997}"/>
            </c:ext>
          </c:extLst>
        </c:ser>
        <c:ser>
          <c:idx val="2"/>
          <c:order val="2"/>
          <c:spPr>
            <a:solidFill>
              <a:srgbClr val="00B050"/>
            </a:solidFill>
          </c:spPr>
          <c:invertIfNegative val="0"/>
          <c:cat>
            <c:strRef>
              <c:f>Sheet1!$H$3:$H$11</c:f>
              <c:strCache>
                <c:ptCount val="9"/>
                <c:pt idx="1">
                  <c:v>FA</c:v>
                </c:pt>
                <c:pt idx="2">
                  <c:v>GL</c:v>
                </c:pt>
                <c:pt idx="3">
                  <c:v>GP</c:v>
                </c:pt>
                <c:pt idx="4">
                  <c:v>SP</c:v>
                </c:pt>
                <c:pt idx="5">
                  <c:v>ST</c:v>
                </c:pt>
                <c:pt idx="6">
                  <c:v>PR</c:v>
                </c:pt>
                <c:pt idx="7">
                  <c:v>SL</c:v>
                </c:pt>
                <c:pt idx="8">
                  <c:v>PK</c:v>
                </c:pt>
              </c:strCache>
            </c:strRef>
          </c:cat>
          <c:val>
            <c:numRef>
              <c:f>Sheet1!$K$3:$K$11</c:f>
              <c:numCache>
                <c:formatCode>General</c:formatCode>
                <c:ptCount val="9"/>
                <c:pt idx="3">
                  <c:v>9854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DFB-4E30-8268-DA37C4DC3997}"/>
            </c:ext>
          </c:extLst>
        </c:ser>
        <c:ser>
          <c:idx val="3"/>
          <c:order val="3"/>
          <c:invertIfNegative val="0"/>
          <c:cat>
            <c:strRef>
              <c:f>Sheet1!$H$3:$H$11</c:f>
              <c:strCache>
                <c:ptCount val="9"/>
                <c:pt idx="1">
                  <c:v>FA</c:v>
                </c:pt>
                <c:pt idx="2">
                  <c:v>GL</c:v>
                </c:pt>
                <c:pt idx="3">
                  <c:v>GP</c:v>
                </c:pt>
                <c:pt idx="4">
                  <c:v>SP</c:v>
                </c:pt>
                <c:pt idx="5">
                  <c:v>ST</c:v>
                </c:pt>
                <c:pt idx="6">
                  <c:v>PR</c:v>
                </c:pt>
                <c:pt idx="7">
                  <c:v>SL</c:v>
                </c:pt>
                <c:pt idx="8">
                  <c:v>PK</c:v>
                </c:pt>
              </c:strCache>
            </c:strRef>
          </c:cat>
          <c:val>
            <c:numRef>
              <c:f>Sheet1!$L$3:$L$11</c:f>
              <c:numCache>
                <c:formatCode>General</c:formatCode>
                <c:ptCount val="9"/>
                <c:pt idx="4">
                  <c:v>4411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DFB-4E30-8268-DA37C4DC3997}"/>
            </c:ext>
          </c:extLst>
        </c:ser>
        <c:ser>
          <c:idx val="4"/>
          <c:order val="4"/>
          <c:spPr>
            <a:solidFill>
              <a:srgbClr val="FFC000"/>
            </a:solidFill>
          </c:spPr>
          <c:invertIfNegative val="0"/>
          <c:cat>
            <c:strRef>
              <c:f>Sheet1!$H$3:$H$11</c:f>
              <c:strCache>
                <c:ptCount val="9"/>
                <c:pt idx="1">
                  <c:v>FA</c:v>
                </c:pt>
                <c:pt idx="2">
                  <c:v>GL</c:v>
                </c:pt>
                <c:pt idx="3">
                  <c:v>GP</c:v>
                </c:pt>
                <c:pt idx="4">
                  <c:v>SP</c:v>
                </c:pt>
                <c:pt idx="5">
                  <c:v>ST</c:v>
                </c:pt>
                <c:pt idx="6">
                  <c:v>PR</c:v>
                </c:pt>
                <c:pt idx="7">
                  <c:v>SL</c:v>
                </c:pt>
                <c:pt idx="8">
                  <c:v>PK</c:v>
                </c:pt>
              </c:strCache>
            </c:strRef>
          </c:cat>
          <c:val>
            <c:numRef>
              <c:f>Sheet1!$M$3:$M$11</c:f>
              <c:numCache>
                <c:formatCode>General</c:formatCode>
                <c:ptCount val="9"/>
                <c:pt idx="5">
                  <c:v>2846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DFB-4E30-8268-DA37C4DC3997}"/>
            </c:ext>
          </c:extLst>
        </c:ser>
        <c:ser>
          <c:idx val="5"/>
          <c:order val="5"/>
          <c:spPr>
            <a:solidFill>
              <a:schemeClr val="accent2">
                <a:lumMod val="60000"/>
                <a:lumOff val="40000"/>
              </a:schemeClr>
            </a:solidFill>
          </c:spPr>
          <c:invertIfNegative val="0"/>
          <c:cat>
            <c:strRef>
              <c:f>Sheet1!$H$3:$H$11</c:f>
              <c:strCache>
                <c:ptCount val="9"/>
                <c:pt idx="1">
                  <c:v>FA</c:v>
                </c:pt>
                <c:pt idx="2">
                  <c:v>GL</c:v>
                </c:pt>
                <c:pt idx="3">
                  <c:v>GP</c:v>
                </c:pt>
                <c:pt idx="4">
                  <c:v>SP</c:v>
                </c:pt>
                <c:pt idx="5">
                  <c:v>ST</c:v>
                </c:pt>
                <c:pt idx="6">
                  <c:v>PR</c:v>
                </c:pt>
                <c:pt idx="7">
                  <c:v>SL</c:v>
                </c:pt>
                <c:pt idx="8">
                  <c:v>PK</c:v>
                </c:pt>
              </c:strCache>
            </c:strRef>
          </c:cat>
          <c:val>
            <c:numRef>
              <c:f>Sheet1!$N$3:$N$11</c:f>
              <c:numCache>
                <c:formatCode>General</c:formatCode>
                <c:ptCount val="9"/>
                <c:pt idx="6">
                  <c:v>1252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DFB-4E30-8268-DA37C4DC3997}"/>
            </c:ext>
          </c:extLst>
        </c:ser>
        <c:ser>
          <c:idx val="6"/>
          <c:order val="6"/>
          <c:spPr>
            <a:solidFill>
              <a:srgbClr val="FF0000"/>
            </a:solidFill>
          </c:spPr>
          <c:invertIfNegative val="0"/>
          <c:cat>
            <c:strRef>
              <c:f>Sheet1!$H$3:$H$11</c:f>
              <c:strCache>
                <c:ptCount val="9"/>
                <c:pt idx="1">
                  <c:v>FA</c:v>
                </c:pt>
                <c:pt idx="2">
                  <c:v>GL</c:v>
                </c:pt>
                <c:pt idx="3">
                  <c:v>GP</c:v>
                </c:pt>
                <c:pt idx="4">
                  <c:v>SP</c:v>
                </c:pt>
                <c:pt idx="5">
                  <c:v>ST</c:v>
                </c:pt>
                <c:pt idx="6">
                  <c:v>PR</c:v>
                </c:pt>
                <c:pt idx="7">
                  <c:v>SL</c:v>
                </c:pt>
                <c:pt idx="8">
                  <c:v>PK</c:v>
                </c:pt>
              </c:strCache>
            </c:strRef>
          </c:cat>
          <c:val>
            <c:numRef>
              <c:f>Sheet1!$O$3:$O$11</c:f>
              <c:numCache>
                <c:formatCode>General</c:formatCode>
                <c:ptCount val="9"/>
                <c:pt idx="7">
                  <c:v>1316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DFB-4E30-8268-DA37C4DC3997}"/>
            </c:ext>
          </c:extLst>
        </c:ser>
        <c:ser>
          <c:idx val="7"/>
          <c:order val="7"/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cat>
            <c:strRef>
              <c:f>Sheet1!$H$3:$H$11</c:f>
              <c:strCache>
                <c:ptCount val="9"/>
                <c:pt idx="1">
                  <c:v>FA</c:v>
                </c:pt>
                <c:pt idx="2">
                  <c:v>GL</c:v>
                </c:pt>
                <c:pt idx="3">
                  <c:v>GP</c:v>
                </c:pt>
                <c:pt idx="4">
                  <c:v>SP</c:v>
                </c:pt>
                <c:pt idx="5">
                  <c:v>ST</c:v>
                </c:pt>
                <c:pt idx="6">
                  <c:v>PR</c:v>
                </c:pt>
                <c:pt idx="7">
                  <c:v>SL</c:v>
                </c:pt>
                <c:pt idx="8">
                  <c:v>PK</c:v>
                </c:pt>
              </c:strCache>
            </c:strRef>
          </c:cat>
          <c:val>
            <c:numRef>
              <c:f>Sheet1!$P$3:$P$11</c:f>
              <c:numCache>
                <c:formatCode>General</c:formatCode>
                <c:ptCount val="9"/>
                <c:pt idx="8">
                  <c:v>6803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BDFB-4E30-8268-DA37C4DC39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95"/>
        <c:axId val="319440392"/>
        <c:axId val="319440784"/>
      </c:barChart>
      <c:catAx>
        <c:axId val="31944039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600" b="1" i="0" baseline="0"/>
            </a:pPr>
            <a:endParaRPr lang="en-US"/>
          </a:p>
        </c:txPr>
        <c:crossAx val="319440784"/>
        <c:crosses val="autoZero"/>
        <c:auto val="1"/>
        <c:lblAlgn val="ctr"/>
        <c:lblOffset val="100"/>
        <c:noMultiLvlLbl val="0"/>
      </c:catAx>
      <c:valAx>
        <c:axId val="319440784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600" b="1" i="0" baseline="0"/>
            </a:pPr>
            <a:endParaRPr lang="en-US"/>
          </a:p>
        </c:txPr>
        <c:crossAx val="31944039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image" Target="../media/image48.emf"/><Relationship Id="rId1" Type="http://schemas.openxmlformats.org/officeDocument/2006/relationships/image" Target="../media/image47.emf"/><Relationship Id="rId6" Type="http://schemas.openxmlformats.org/officeDocument/2006/relationships/image" Target="../media/image52.emf"/><Relationship Id="rId5" Type="http://schemas.openxmlformats.org/officeDocument/2006/relationships/image" Target="../media/image51.emf"/><Relationship Id="rId4" Type="http://schemas.openxmlformats.org/officeDocument/2006/relationships/image" Target="../media/image5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0.59898</cdr:x>
      <cdr:y>0.18166</cdr:y>
    </cdr:from>
    <cdr:to>
      <cdr:x>0.72081</cdr:x>
      <cdr:y>0.35097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495799" y="981075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800" b="1"/>
            <a:t>Total: 43,100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80497D-140C-4D79-AD05-3BF22CD32038}" type="datetimeFigureOut">
              <a:rPr lang="en-US" smtClean="0"/>
              <a:pPr/>
              <a:t>1/16/2019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3360E8-4386-4E85-8B34-56C5A04648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6122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4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0E423-7DD7-411D-AE19-15A79876FE7B}" type="datetimeFigureOut">
              <a:rPr lang="en-US" smtClean="0"/>
              <a:pPr/>
              <a:t>1/16/2019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13D2B-FD9B-48B6-B07E-0526B70121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4094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0E423-7DD7-411D-AE19-15A79876FE7B}" type="datetimeFigureOut">
              <a:rPr lang="en-US" smtClean="0"/>
              <a:pPr/>
              <a:t>1/16/2019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13D2B-FD9B-48B6-B07E-0526B70121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44711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45962E-8468-48A2-B166-CFB0465B5D0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8501217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EBA2B5-A477-4E34-A6AE-CEEF828D734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116239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6102D0-9E28-4F77-8595-58E6348609A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156754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680122-139B-46CD-B233-96913ABCF8F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0869352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CB067B-80C5-4647-9133-AE5B309AAC2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718773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B322DC-578E-45C0-BE32-0D9C33FA8E2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9338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48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48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303808-AA74-4927-9C75-EC51A5E259D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511244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43100"/>
            <a:ext cx="77724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486818-54AB-41FB-A54E-B58BA657978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010682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EDCCB-AFF9-4C39-ACA2-A4CF112D87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F9DCA-C681-4AE9-A2D2-48B0133D4B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626680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EDCCB-AFF9-4C39-ACA2-A4CF112D87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F9DCA-C681-4AE9-A2D2-48B0133D4B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60821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0E423-7DD7-411D-AE19-15A79876FE7B}" type="datetimeFigureOut">
              <a:rPr lang="en-US" smtClean="0"/>
              <a:pPr/>
              <a:t>1/16/2019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13D2B-FD9B-48B6-B07E-0526B70121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054832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EDCCB-AFF9-4C39-ACA2-A4CF112D87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F9DCA-C681-4AE9-A2D2-48B0133D4B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53284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EDCCB-AFF9-4C39-ACA2-A4CF112D87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F9DCA-C681-4AE9-A2D2-48B0133D4B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6027898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EDCCB-AFF9-4C39-ACA2-A4CF112D87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F9DCA-C681-4AE9-A2D2-48B0133D4B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9301723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EDCCB-AFF9-4C39-ACA2-A4CF112D87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F9DCA-C681-4AE9-A2D2-48B0133D4B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60781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EDCCB-AFF9-4C39-ACA2-A4CF112D87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F9DCA-C681-4AE9-A2D2-48B0133D4B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6144386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EDCCB-AFF9-4C39-ACA2-A4CF112D87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F9DCA-C681-4AE9-A2D2-48B0133D4B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8685261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EDCCB-AFF9-4C39-ACA2-A4CF112D87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F9DCA-C681-4AE9-A2D2-48B0133D4B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8919826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EDCCB-AFF9-4C39-ACA2-A4CF112D87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F9DCA-C681-4AE9-A2D2-48B0133D4B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4229575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EDCCB-AFF9-4C39-ACA2-A4CF112D87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F9DCA-C681-4AE9-A2D2-48B0133D4B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0901161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EDCCB-AFF9-4C39-ACA2-A4CF112D87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F9DCA-C681-4AE9-A2D2-48B0133D4B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55251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4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CF9A36-7360-4900-B8A3-550BB5254C4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9847740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EDCCB-AFF9-4C39-ACA2-A4CF112D87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F9DCA-C681-4AE9-A2D2-48B0133D4B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0460159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EDCCB-AFF9-4C39-ACA2-A4CF112D87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F9DCA-C681-4AE9-A2D2-48B0133D4B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303930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EDCCB-AFF9-4C39-ACA2-A4CF112D87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F9DCA-C681-4AE9-A2D2-48B0133D4B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1840281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EDCCB-AFF9-4C39-ACA2-A4CF112D87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F9DCA-C681-4AE9-A2D2-48B0133D4B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5979325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EDCCB-AFF9-4C39-ACA2-A4CF112D87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F9DCA-C681-4AE9-A2D2-48B0133D4B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3460012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EDCCB-AFF9-4C39-ACA2-A4CF112D87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F9DCA-C681-4AE9-A2D2-48B0133D4B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537604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EDCCB-AFF9-4C39-ACA2-A4CF112D87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F9DCA-C681-4AE9-A2D2-48B0133D4B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6652325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EDCCB-AFF9-4C39-ACA2-A4CF112D87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F9DCA-C681-4AE9-A2D2-48B0133D4B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3213991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EDCCB-AFF9-4C39-ACA2-A4CF112D87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F9DCA-C681-4AE9-A2D2-48B0133D4B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4053803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EDCCB-AFF9-4C39-ACA2-A4CF112D87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F9DCA-C681-4AE9-A2D2-48B0133D4B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46386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E5BE2E-2C04-449C-8520-A9C742901B3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2944988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BFFAB-C7D8-42BB-B2A2-D386EB800DA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18407-7999-4747-9209-311342C809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240551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BFFAB-C7D8-42BB-B2A2-D386EB800DA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18407-7999-4747-9209-311342C809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4954496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BFFAB-C7D8-42BB-B2A2-D386EB800DA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18407-7999-4747-9209-311342C809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273261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BFFAB-C7D8-42BB-B2A2-D386EB800DA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18407-7999-4747-9209-311342C809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714678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BFFAB-C7D8-42BB-B2A2-D386EB800DA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18407-7999-4747-9209-311342C809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6892889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BFFAB-C7D8-42BB-B2A2-D386EB800DA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18407-7999-4747-9209-311342C809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8511422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BFFAB-C7D8-42BB-B2A2-D386EB800DA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18407-7999-4747-9209-311342C809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6264559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BFFAB-C7D8-42BB-B2A2-D386EB800DA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18407-7999-4747-9209-311342C809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5733350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BFFAB-C7D8-42BB-B2A2-D386EB800DA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18407-7999-4747-9209-311342C809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6892602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BFFAB-C7D8-42BB-B2A2-D386EB800DA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18407-7999-4747-9209-311342C809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78077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2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B89AD2-A69E-48F2-9902-38BFC70F39C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155492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BFFAB-C7D8-42BB-B2A2-D386EB800DA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18407-7999-4747-9209-311342C809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246466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B5864-0BC0-49A1-9749-00A96A52BED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C71B5-0D33-4B1D-8C29-417B1DA54F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7499368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B5864-0BC0-49A1-9749-00A96A52BED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C71B5-0D33-4B1D-8C29-417B1DA54F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7292736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B5864-0BC0-49A1-9749-00A96A52BED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C71B5-0D33-4B1D-8C29-417B1DA54F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6194592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B5864-0BC0-49A1-9749-00A96A52BED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C71B5-0D33-4B1D-8C29-417B1DA54F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9886787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B5864-0BC0-49A1-9749-00A96A52BED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C71B5-0D33-4B1D-8C29-417B1DA54F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8262274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B5864-0BC0-49A1-9749-00A96A52BED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C71B5-0D33-4B1D-8C29-417B1DA54F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9865205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B5864-0BC0-49A1-9749-00A96A52BED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C71B5-0D33-4B1D-8C29-417B1DA54F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6080866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B5864-0BC0-49A1-9749-00A96A52BED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C71B5-0D33-4B1D-8C29-417B1DA54F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918437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B5864-0BC0-49A1-9749-00A96A52BED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C71B5-0D33-4B1D-8C29-417B1DA54F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78129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8B7B3B-43BA-4C45-92EB-81B8522C024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928437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B5864-0BC0-49A1-9749-00A96A52BED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C71B5-0D33-4B1D-8C29-417B1DA54F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9308902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B5864-0BC0-49A1-9749-00A96A52BED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C71B5-0D33-4B1D-8C29-417B1DA54F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3420999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EDCCB-AFF9-4C39-ACA2-A4CF112D8711}" type="datetimeFigureOut">
              <a:rPr lang="en-US" smtClean="0"/>
              <a:t>1/16/2019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F9DCA-C681-4AE9-A2D2-48B0133D4B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896055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EDCCB-AFF9-4C39-ACA2-A4CF112D8711}" type="datetimeFigureOut">
              <a:rPr lang="en-US" smtClean="0"/>
              <a:t>1/16/2019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F9DCA-C681-4AE9-A2D2-48B0133D4B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627450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EDCCB-AFF9-4C39-ACA2-A4CF112D8711}" type="datetimeFigureOut">
              <a:rPr lang="en-US" smtClean="0"/>
              <a:t>1/16/2019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F9DCA-C681-4AE9-A2D2-48B0133D4B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736501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EDCCB-AFF9-4C39-ACA2-A4CF112D8711}" type="datetimeFigureOut">
              <a:rPr lang="en-US" smtClean="0"/>
              <a:t>1/16/2019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F9DCA-C681-4AE9-A2D2-48B0133D4B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279592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EDCCB-AFF9-4C39-ACA2-A4CF112D8711}" type="datetimeFigureOut">
              <a:rPr lang="en-US" smtClean="0"/>
              <a:t>1/16/2019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F9DCA-C681-4AE9-A2D2-48B0133D4B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348088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EDCCB-AFF9-4C39-ACA2-A4CF112D8711}" type="datetimeFigureOut">
              <a:rPr lang="en-US" smtClean="0"/>
              <a:t>1/16/2019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F9DCA-C681-4AE9-A2D2-48B0133D4B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662736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EDCCB-AFF9-4C39-ACA2-A4CF112D8711}" type="datetimeFigureOut">
              <a:rPr lang="en-US" smtClean="0"/>
              <a:t>1/16/2019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F9DCA-C681-4AE9-A2D2-48B0133D4B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917644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EDCCB-AFF9-4C39-ACA2-A4CF112D8711}" type="datetimeFigureOut">
              <a:rPr lang="en-US" smtClean="0"/>
              <a:t>1/16/2019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F9DCA-C681-4AE9-A2D2-48B0133D4B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9720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04255F-8DA6-4C0B-8CED-E43528CD328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1743243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EDCCB-AFF9-4C39-ACA2-A4CF112D8711}" type="datetimeFigureOut">
              <a:rPr lang="en-US" smtClean="0"/>
              <a:t>1/16/2019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F9DCA-C681-4AE9-A2D2-48B0133D4B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603891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EDCCB-AFF9-4C39-ACA2-A4CF112D8711}" type="datetimeFigureOut">
              <a:rPr lang="en-US" smtClean="0"/>
              <a:t>1/16/2019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F9DCA-C681-4AE9-A2D2-48B0133D4B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24550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EDCCB-AFF9-4C39-ACA2-A4CF112D8711}" type="datetimeFigureOut">
              <a:rPr lang="en-US" smtClean="0"/>
              <a:t>1/16/2019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F9DCA-C681-4AE9-A2D2-48B0133D4B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2378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352490-CB19-49BF-A4FE-733D68113CE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6131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658DC7-7858-4B63-ABDD-25FB1125EE5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67655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D61E71-B6A1-4ECB-A191-675F365DA23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7692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0E423-7DD7-411D-AE19-15A79876FE7B}" type="datetimeFigureOut">
              <a:rPr lang="en-US" smtClean="0"/>
              <a:pPr/>
              <a:t>1/16/2019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13D2B-FD9B-48B6-B07E-0526B70121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8006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6951D9-98E5-4E22-B524-FA8E4B38B0D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68934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F9553C-028C-4DA5-9210-E52BF22B185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23984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A9065D-9A12-4BF0-BF7D-66FEC016468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3390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CAE94A-2D20-4F24-8173-A7DE0DD70331}" type="datetimeFigureOut">
              <a:rPr lang="en-US"/>
              <a:pPr>
                <a:defRPr/>
              </a:pPr>
              <a:t>1/16/2019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69EF0F-ABE4-45D5-A4A4-0060104EBB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527239"/>
      </p:ext>
    </p:extLst>
  </p:cSld>
  <p:clrMapOvr>
    <a:masterClrMapping/>
  </p:clrMapOvr>
  <p:transition spd="med" advClick="0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4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4871A3-DC5B-4463-9B6F-58D975E92A9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7239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D96D3F-FF8E-4E57-8740-72A57448C08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44831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2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CD06B8-A942-4993-8CB6-FAA718CA2E7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230264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431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431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6C4B24-E7F6-450D-B119-BCBACAEABCD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983655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45962E-8468-48A2-B166-CFB0465B5D0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892020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EBA2B5-A477-4E34-A6AE-CEEF828D734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0156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2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0E423-7DD7-411D-AE19-15A79876FE7B}" type="datetimeFigureOut">
              <a:rPr lang="en-US" smtClean="0"/>
              <a:pPr/>
              <a:t>1/16/2019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13D2B-FD9B-48B6-B07E-0526B70121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77917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6102D0-9E28-4F77-8595-58E6348609A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347937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680122-139B-46CD-B233-96913ABCF8F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435433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CB067B-80C5-4647-9133-AE5B309AAC2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406723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B322DC-578E-45C0-BE32-0D9C33FA8E2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278961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48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2" y="609600"/>
            <a:ext cx="5676900" cy="5448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303808-AA74-4927-9C75-EC51A5E259D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99384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43100"/>
            <a:ext cx="77724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486818-54AB-41FB-A54E-B58BA657978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292422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4871A3-DC5B-4463-9B6F-58D975E92A9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399645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D96D3F-FF8E-4E57-8740-72A57448C08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065964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CD06B8-A942-4993-8CB6-FAA718CA2E7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126313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431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431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6C4B24-E7F6-450D-B119-BCBACAEABCD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4358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0E423-7DD7-411D-AE19-15A79876FE7B}" type="datetimeFigureOut">
              <a:rPr lang="en-US" smtClean="0"/>
              <a:pPr/>
              <a:t>1/16/2019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13D2B-FD9B-48B6-B07E-0526B70121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34098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45962E-8468-48A2-B166-CFB0465B5D0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951697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EBA2B5-A477-4E34-A6AE-CEEF828D734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774482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6102D0-9E28-4F77-8595-58E6348609A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37913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680122-139B-46CD-B233-96913ABCF8F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585716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CB067B-80C5-4647-9133-AE5B309AAC2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960512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B322DC-578E-45C0-BE32-0D9C33FA8E2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11625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48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48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303808-AA74-4927-9C75-EC51A5E259D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468559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43100"/>
            <a:ext cx="77724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486818-54AB-41FB-A54E-B58BA657978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644929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4871A3-DC5B-4463-9B6F-58D975E92A9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604534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D96D3F-FF8E-4E57-8740-72A57448C08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3362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0E423-7DD7-411D-AE19-15A79876FE7B}" type="datetimeFigureOut">
              <a:rPr lang="en-US" smtClean="0"/>
              <a:pPr/>
              <a:t>1/16/2019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13D2B-FD9B-48B6-B07E-0526B70121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49005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CD06B8-A942-4993-8CB6-FAA718CA2E7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99784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431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431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6C4B24-E7F6-450D-B119-BCBACAEABCD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194683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45962E-8468-48A2-B166-CFB0465B5D0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066499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EBA2B5-A477-4E34-A6AE-CEEF828D734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683559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6102D0-9E28-4F77-8595-58E6348609A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599373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680122-139B-46CD-B233-96913ABCF8F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197571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CB067B-80C5-4647-9133-AE5B309AAC2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743654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B322DC-578E-45C0-BE32-0D9C33FA8E2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437087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48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48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303808-AA74-4927-9C75-EC51A5E259D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472100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43100"/>
            <a:ext cx="77724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486818-54AB-41FB-A54E-B58BA657978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04561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0E423-7DD7-411D-AE19-15A79876FE7B}" type="datetimeFigureOut">
              <a:rPr lang="en-US" smtClean="0"/>
              <a:pPr/>
              <a:t>1/16/2019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13D2B-FD9B-48B6-B07E-0526B70121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342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4871A3-DC5B-4463-9B6F-58D975E92A9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526119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D96D3F-FF8E-4E57-8740-72A57448C08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877667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CD06B8-A942-4993-8CB6-FAA718CA2E7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697307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431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431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6C4B24-E7F6-450D-B119-BCBACAEABCD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869676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45962E-8468-48A2-B166-CFB0465B5D0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434550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EBA2B5-A477-4E34-A6AE-CEEF828D734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774273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6102D0-9E28-4F77-8595-58E6348609A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219755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680122-139B-46CD-B233-96913ABCF8F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620356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CB067B-80C5-4647-9133-AE5B309AAC2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556790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B322DC-578E-45C0-BE32-0D9C33FA8E2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97186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0E423-7DD7-411D-AE19-15A79876FE7B}" type="datetimeFigureOut">
              <a:rPr lang="en-US" smtClean="0"/>
              <a:pPr/>
              <a:t>1/16/2019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13D2B-FD9B-48B6-B07E-0526B70121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26239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48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48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303808-AA74-4927-9C75-EC51A5E259D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94726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43100"/>
            <a:ext cx="77724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486818-54AB-41FB-A54E-B58BA657978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037909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4871A3-DC5B-4463-9B6F-58D975E92A9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98845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D96D3F-FF8E-4E57-8740-72A57448C08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37276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CD06B8-A942-4993-8CB6-FAA718CA2E7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603435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431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431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6C4B24-E7F6-450D-B119-BCBACAEABCD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25212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45962E-8468-48A2-B166-CFB0465B5D0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24221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EBA2B5-A477-4E34-A6AE-CEEF828D734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723585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6102D0-9E28-4F77-8595-58E6348609A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248825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680122-139B-46CD-B233-96913ABCF8F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0359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0E423-7DD7-411D-AE19-15A79876FE7B}" type="datetimeFigureOut">
              <a:rPr lang="en-US" smtClean="0"/>
              <a:pPr/>
              <a:t>1/16/2019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13D2B-FD9B-48B6-B07E-0526B70121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85510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CB067B-80C5-4647-9133-AE5B309AAC2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02704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B322DC-578E-45C0-BE32-0D9C33FA8E2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933913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48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48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303808-AA74-4927-9C75-EC51A5E259D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102597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43100"/>
            <a:ext cx="77724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486818-54AB-41FB-A54E-B58BA657978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729994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4871A3-DC5B-4463-9B6F-58D975E92A9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194190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D96D3F-FF8E-4E57-8740-72A57448C08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934837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CD06B8-A942-4993-8CB6-FAA718CA2E7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581007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431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431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6C4B24-E7F6-450D-B119-BCBACAEABCD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60196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45962E-8468-48A2-B166-CFB0465B5D0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45178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EBA2B5-A477-4E34-A6AE-CEEF828D734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8539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0E423-7DD7-411D-AE19-15A79876FE7B}" type="datetimeFigureOut">
              <a:rPr lang="en-US" smtClean="0"/>
              <a:pPr/>
              <a:t>1/16/2019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13D2B-FD9B-48B6-B07E-0526B70121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29672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6102D0-9E28-4F77-8595-58E6348609A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232594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680122-139B-46CD-B233-96913ABCF8F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47013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CB067B-80C5-4647-9133-AE5B309AAC2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161021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B322DC-578E-45C0-BE32-0D9C33FA8E2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578349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48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48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303808-AA74-4927-9C75-EC51A5E259D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774899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43100"/>
            <a:ext cx="77724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486818-54AB-41FB-A54E-B58BA657978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219373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4871A3-DC5B-4463-9B6F-58D975E92A9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16103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D96D3F-FF8E-4E57-8740-72A57448C08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262756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CD06B8-A942-4993-8CB6-FAA718CA2E7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3299539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431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431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6C4B24-E7F6-450D-B119-BCBACAEABCD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38442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3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98.xml"/><Relationship Id="rId7" Type="http://schemas.openxmlformats.org/officeDocument/2006/relationships/slideLayout" Target="../slideLayouts/slideLayout102.xml"/><Relationship Id="rId12" Type="http://schemas.openxmlformats.org/officeDocument/2006/relationships/slideLayout" Target="../slideLayouts/slideLayout107.xml"/><Relationship Id="rId2" Type="http://schemas.openxmlformats.org/officeDocument/2006/relationships/slideLayout" Target="../slideLayouts/slideLayout97.xml"/><Relationship Id="rId1" Type="http://schemas.openxmlformats.org/officeDocument/2006/relationships/slideLayout" Target="../slideLayouts/slideLayout96.xml"/><Relationship Id="rId6" Type="http://schemas.openxmlformats.org/officeDocument/2006/relationships/slideLayout" Target="../slideLayouts/slideLayout101.xml"/><Relationship Id="rId11" Type="http://schemas.openxmlformats.org/officeDocument/2006/relationships/slideLayout" Target="../slideLayouts/slideLayout106.xml"/><Relationship Id="rId5" Type="http://schemas.openxmlformats.org/officeDocument/2006/relationships/slideLayout" Target="../slideLayouts/slideLayout100.xml"/><Relationship Id="rId10" Type="http://schemas.openxmlformats.org/officeDocument/2006/relationships/slideLayout" Target="../slideLayouts/slideLayout105.xml"/><Relationship Id="rId4" Type="http://schemas.openxmlformats.org/officeDocument/2006/relationships/slideLayout" Target="../slideLayouts/slideLayout99.xml"/><Relationship Id="rId9" Type="http://schemas.openxmlformats.org/officeDocument/2006/relationships/slideLayout" Target="../slideLayouts/slideLayout104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5.xml"/><Relationship Id="rId3" Type="http://schemas.openxmlformats.org/officeDocument/2006/relationships/slideLayout" Target="../slideLayouts/slideLayout110.xml"/><Relationship Id="rId7" Type="http://schemas.openxmlformats.org/officeDocument/2006/relationships/slideLayout" Target="../slideLayouts/slideLayout114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09.xml"/><Relationship Id="rId1" Type="http://schemas.openxmlformats.org/officeDocument/2006/relationships/slideLayout" Target="../slideLayouts/slideLayout108.xml"/><Relationship Id="rId6" Type="http://schemas.openxmlformats.org/officeDocument/2006/relationships/slideLayout" Target="../slideLayouts/slideLayout113.xml"/><Relationship Id="rId11" Type="http://schemas.openxmlformats.org/officeDocument/2006/relationships/slideLayout" Target="../slideLayouts/slideLayout118.xml"/><Relationship Id="rId5" Type="http://schemas.openxmlformats.org/officeDocument/2006/relationships/slideLayout" Target="../slideLayouts/slideLayout112.xml"/><Relationship Id="rId10" Type="http://schemas.openxmlformats.org/officeDocument/2006/relationships/slideLayout" Target="../slideLayouts/slideLayout117.xml"/><Relationship Id="rId4" Type="http://schemas.openxmlformats.org/officeDocument/2006/relationships/slideLayout" Target="../slideLayouts/slideLayout111.xml"/><Relationship Id="rId9" Type="http://schemas.openxmlformats.org/officeDocument/2006/relationships/slideLayout" Target="../slideLayouts/slideLayout116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6.xml"/><Relationship Id="rId3" Type="http://schemas.openxmlformats.org/officeDocument/2006/relationships/slideLayout" Target="../slideLayouts/slideLayout121.xml"/><Relationship Id="rId7" Type="http://schemas.openxmlformats.org/officeDocument/2006/relationships/slideLayout" Target="../slideLayouts/slideLayout125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0.xml"/><Relationship Id="rId1" Type="http://schemas.openxmlformats.org/officeDocument/2006/relationships/slideLayout" Target="../slideLayouts/slideLayout119.xml"/><Relationship Id="rId6" Type="http://schemas.openxmlformats.org/officeDocument/2006/relationships/slideLayout" Target="../slideLayouts/slideLayout124.xml"/><Relationship Id="rId11" Type="http://schemas.openxmlformats.org/officeDocument/2006/relationships/slideLayout" Target="../slideLayouts/slideLayout129.xml"/><Relationship Id="rId5" Type="http://schemas.openxmlformats.org/officeDocument/2006/relationships/slideLayout" Target="../slideLayouts/slideLayout123.xml"/><Relationship Id="rId10" Type="http://schemas.openxmlformats.org/officeDocument/2006/relationships/slideLayout" Target="../slideLayouts/slideLayout128.xml"/><Relationship Id="rId4" Type="http://schemas.openxmlformats.org/officeDocument/2006/relationships/slideLayout" Target="../slideLayouts/slideLayout122.xml"/><Relationship Id="rId9" Type="http://schemas.openxmlformats.org/officeDocument/2006/relationships/slideLayout" Target="../slideLayouts/slideLayout127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7.xml"/><Relationship Id="rId3" Type="http://schemas.openxmlformats.org/officeDocument/2006/relationships/slideLayout" Target="../slideLayouts/slideLayout132.xml"/><Relationship Id="rId7" Type="http://schemas.openxmlformats.org/officeDocument/2006/relationships/slideLayout" Target="../slideLayouts/slideLayout136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1.xml"/><Relationship Id="rId1" Type="http://schemas.openxmlformats.org/officeDocument/2006/relationships/slideLayout" Target="../slideLayouts/slideLayout130.xml"/><Relationship Id="rId6" Type="http://schemas.openxmlformats.org/officeDocument/2006/relationships/slideLayout" Target="../slideLayouts/slideLayout135.xml"/><Relationship Id="rId11" Type="http://schemas.openxmlformats.org/officeDocument/2006/relationships/slideLayout" Target="../slideLayouts/slideLayout140.xml"/><Relationship Id="rId5" Type="http://schemas.openxmlformats.org/officeDocument/2006/relationships/slideLayout" Target="../slideLayouts/slideLayout134.xml"/><Relationship Id="rId10" Type="http://schemas.openxmlformats.org/officeDocument/2006/relationships/slideLayout" Target="../slideLayouts/slideLayout139.xml"/><Relationship Id="rId4" Type="http://schemas.openxmlformats.org/officeDocument/2006/relationships/slideLayout" Target="../slideLayouts/slideLayout133.xml"/><Relationship Id="rId9" Type="http://schemas.openxmlformats.org/officeDocument/2006/relationships/slideLayout" Target="../slideLayouts/slideLayout138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8.xml"/><Relationship Id="rId3" Type="http://schemas.openxmlformats.org/officeDocument/2006/relationships/slideLayout" Target="../slideLayouts/slideLayout143.xml"/><Relationship Id="rId7" Type="http://schemas.openxmlformats.org/officeDocument/2006/relationships/slideLayout" Target="../slideLayouts/slideLayout147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2.xml"/><Relationship Id="rId1" Type="http://schemas.openxmlformats.org/officeDocument/2006/relationships/slideLayout" Target="../slideLayouts/slideLayout141.xml"/><Relationship Id="rId6" Type="http://schemas.openxmlformats.org/officeDocument/2006/relationships/slideLayout" Target="../slideLayouts/slideLayout146.xml"/><Relationship Id="rId11" Type="http://schemas.openxmlformats.org/officeDocument/2006/relationships/slideLayout" Target="../slideLayouts/slideLayout151.xml"/><Relationship Id="rId5" Type="http://schemas.openxmlformats.org/officeDocument/2006/relationships/slideLayout" Target="../slideLayouts/slideLayout145.xml"/><Relationship Id="rId10" Type="http://schemas.openxmlformats.org/officeDocument/2006/relationships/slideLayout" Target="../slideLayouts/slideLayout150.xml"/><Relationship Id="rId4" Type="http://schemas.openxmlformats.org/officeDocument/2006/relationships/slideLayout" Target="../slideLayouts/slideLayout144.xml"/><Relationship Id="rId9" Type="http://schemas.openxmlformats.org/officeDocument/2006/relationships/slideLayout" Target="../slideLayouts/slideLayout149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9.xml"/><Relationship Id="rId3" Type="http://schemas.openxmlformats.org/officeDocument/2006/relationships/slideLayout" Target="../slideLayouts/slideLayout154.xml"/><Relationship Id="rId7" Type="http://schemas.openxmlformats.org/officeDocument/2006/relationships/slideLayout" Target="../slideLayouts/slideLayout158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3.xml"/><Relationship Id="rId1" Type="http://schemas.openxmlformats.org/officeDocument/2006/relationships/slideLayout" Target="../slideLayouts/slideLayout152.xml"/><Relationship Id="rId6" Type="http://schemas.openxmlformats.org/officeDocument/2006/relationships/slideLayout" Target="../slideLayouts/slideLayout157.xml"/><Relationship Id="rId11" Type="http://schemas.openxmlformats.org/officeDocument/2006/relationships/slideLayout" Target="../slideLayouts/slideLayout162.xml"/><Relationship Id="rId5" Type="http://schemas.openxmlformats.org/officeDocument/2006/relationships/slideLayout" Target="../slideLayouts/slideLayout156.xml"/><Relationship Id="rId10" Type="http://schemas.openxmlformats.org/officeDocument/2006/relationships/slideLayout" Target="../slideLayouts/slideLayout161.xml"/><Relationship Id="rId4" Type="http://schemas.openxmlformats.org/officeDocument/2006/relationships/slideLayout" Target="../slideLayouts/slideLayout155.xml"/><Relationship Id="rId9" Type="http://schemas.openxmlformats.org/officeDocument/2006/relationships/slideLayout" Target="../slideLayouts/slideLayout16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slideLayout" Target="../slideLayouts/slideLayout83.xml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81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86.xml"/><Relationship Id="rId7" Type="http://schemas.openxmlformats.org/officeDocument/2006/relationships/slideLayout" Target="../slideLayouts/slideLayout90.xml"/><Relationship Id="rId12" Type="http://schemas.openxmlformats.org/officeDocument/2006/relationships/slideLayout" Target="../slideLayouts/slideLayout95.xml"/><Relationship Id="rId2" Type="http://schemas.openxmlformats.org/officeDocument/2006/relationships/slideLayout" Target="../slideLayouts/slideLayout85.xml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11" Type="http://schemas.openxmlformats.org/officeDocument/2006/relationships/slideLayout" Target="../slideLayouts/slideLayout94.xml"/><Relationship Id="rId5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93.xml"/><Relationship Id="rId4" Type="http://schemas.openxmlformats.org/officeDocument/2006/relationships/slideLayout" Target="../slideLayouts/slideLayout87.xml"/><Relationship Id="rId9" Type="http://schemas.openxmlformats.org/officeDocument/2006/relationships/slideLayout" Target="../slideLayouts/slideLayout9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7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0E423-7DD7-411D-AE19-15A79876FE7B}" type="datetimeFigureOut">
              <a:rPr lang="en-US" smtClean="0"/>
              <a:pPr/>
              <a:t>1/16/2019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7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7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613D2B-FD9B-48B6-B07E-0526B70121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12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431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39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 b="0"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39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 b="0"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39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 b="0"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BA81A27-14F7-460D-A97E-07DF7EA39AD0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1324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5" r:id="rId1"/>
    <p:sldLayoutId id="2147484076" r:id="rId2"/>
    <p:sldLayoutId id="2147484077" r:id="rId3"/>
    <p:sldLayoutId id="2147484078" r:id="rId4"/>
    <p:sldLayoutId id="2147484079" r:id="rId5"/>
    <p:sldLayoutId id="2147484080" r:id="rId6"/>
    <p:sldLayoutId id="2147484081" r:id="rId7"/>
    <p:sldLayoutId id="2147484082" r:id="rId8"/>
    <p:sldLayoutId id="2147484083" r:id="rId9"/>
    <p:sldLayoutId id="2147484084" r:id="rId10"/>
    <p:sldLayoutId id="2147484085" r:id="rId11"/>
    <p:sldLayoutId id="214748408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99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9900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9900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9900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9900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9900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9900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9900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9900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FFFF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FFFF0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FFFF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FFFF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FF00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FF00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FF00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FF00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FF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BEDCCB-AFF9-4C39-ACA2-A4CF112D87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3F9DCA-C681-4AE9-A2D2-48B0133D4B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44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0" r:id="rId1"/>
    <p:sldLayoutId id="2147484101" r:id="rId2"/>
    <p:sldLayoutId id="2147484102" r:id="rId3"/>
    <p:sldLayoutId id="2147484103" r:id="rId4"/>
    <p:sldLayoutId id="2147484104" r:id="rId5"/>
    <p:sldLayoutId id="2147484105" r:id="rId6"/>
    <p:sldLayoutId id="2147484106" r:id="rId7"/>
    <p:sldLayoutId id="2147484107" r:id="rId8"/>
    <p:sldLayoutId id="2147484108" r:id="rId9"/>
    <p:sldLayoutId id="2147484109" r:id="rId10"/>
    <p:sldLayoutId id="2147484110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BEDCCB-AFF9-4C39-ACA2-A4CF112D87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3F9DCA-C681-4AE9-A2D2-48B0133D4B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984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2" r:id="rId1"/>
    <p:sldLayoutId id="2147484113" r:id="rId2"/>
    <p:sldLayoutId id="2147484114" r:id="rId3"/>
    <p:sldLayoutId id="2147484115" r:id="rId4"/>
    <p:sldLayoutId id="2147484116" r:id="rId5"/>
    <p:sldLayoutId id="2147484117" r:id="rId6"/>
    <p:sldLayoutId id="2147484118" r:id="rId7"/>
    <p:sldLayoutId id="2147484119" r:id="rId8"/>
    <p:sldLayoutId id="2147484120" r:id="rId9"/>
    <p:sldLayoutId id="2147484121" r:id="rId10"/>
    <p:sldLayoutId id="2147484122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FBFFAB-C7D8-42BB-B2A2-D386EB800DA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118407-7999-4747-9209-311342C809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5080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4" r:id="rId1"/>
    <p:sldLayoutId id="2147484125" r:id="rId2"/>
    <p:sldLayoutId id="2147484126" r:id="rId3"/>
    <p:sldLayoutId id="2147484127" r:id="rId4"/>
    <p:sldLayoutId id="2147484128" r:id="rId5"/>
    <p:sldLayoutId id="2147484129" r:id="rId6"/>
    <p:sldLayoutId id="2147484130" r:id="rId7"/>
    <p:sldLayoutId id="2147484131" r:id="rId8"/>
    <p:sldLayoutId id="2147484132" r:id="rId9"/>
    <p:sldLayoutId id="2147484133" r:id="rId10"/>
    <p:sldLayoutId id="2147484134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3B5864-0BC0-49A1-9749-00A96A52BED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8C71B5-0D33-4B1D-8C29-417B1DA54F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4990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8" r:id="rId1"/>
    <p:sldLayoutId id="2147484149" r:id="rId2"/>
    <p:sldLayoutId id="2147484150" r:id="rId3"/>
    <p:sldLayoutId id="2147484151" r:id="rId4"/>
    <p:sldLayoutId id="2147484152" r:id="rId5"/>
    <p:sldLayoutId id="2147484153" r:id="rId6"/>
    <p:sldLayoutId id="2147484154" r:id="rId7"/>
    <p:sldLayoutId id="2147484155" r:id="rId8"/>
    <p:sldLayoutId id="2147484156" r:id="rId9"/>
    <p:sldLayoutId id="2147484157" r:id="rId10"/>
    <p:sldLayoutId id="2147484158" r:id="rId11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BEDCCB-AFF9-4C39-ACA2-A4CF112D8711}" type="datetimeFigureOut">
              <a:rPr lang="en-US" smtClean="0"/>
              <a:t>1/16/2019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3F9DCA-C681-4AE9-A2D2-48B0133D4B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075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0" r:id="rId1"/>
    <p:sldLayoutId id="2147484161" r:id="rId2"/>
    <p:sldLayoutId id="2147484162" r:id="rId3"/>
    <p:sldLayoutId id="2147484163" r:id="rId4"/>
    <p:sldLayoutId id="2147484164" r:id="rId5"/>
    <p:sldLayoutId id="2147484165" r:id="rId6"/>
    <p:sldLayoutId id="2147484166" r:id="rId7"/>
    <p:sldLayoutId id="2147484167" r:id="rId8"/>
    <p:sldLayoutId id="2147484168" r:id="rId9"/>
    <p:sldLayoutId id="2147484169" r:id="rId10"/>
    <p:sldLayoutId id="2147484170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4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F282460B-FFE0-4518-B582-3BF5BC2E4E61}" type="slidenum">
              <a:rPr lang="en-US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031" name="Picture 7" descr="LMAPS LOGOS blue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9277" y="6103938"/>
            <a:ext cx="974725" cy="75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5887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4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7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15289E5-9E9F-459F-ACD4-75AA15EF2A2E}" type="datetimeFigureOut">
              <a:rPr lang="en-US" b="1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1/16/2019</a:t>
            </a:fld>
            <a:endParaRPr lang="en-US" b="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7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7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EF69637-AFBA-4A3F-BED9-AE1AB617EF15}" type="slidenum">
              <a:rPr lang="en-US" b="1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3370330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</p:sldLayoutIdLst>
  <p:transition spd="med" advClick="0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431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39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 b="0"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39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 b="0"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39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 b="0"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BA81A27-14F7-460D-A97E-07DF7EA39AD0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3414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  <p:sldLayoutId id="214748380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99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9900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9900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9900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9900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9900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9900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9900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9900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FFFF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FFFF0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FFFF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FFFF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FF00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FF00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FF00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FF00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FF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431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39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 b="0"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39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 b="0"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39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 b="0"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BA81A27-14F7-460D-A97E-07DF7EA39AD0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4055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5" r:id="rId1"/>
    <p:sldLayoutId id="2147483936" r:id="rId2"/>
    <p:sldLayoutId id="2147483937" r:id="rId3"/>
    <p:sldLayoutId id="2147483938" r:id="rId4"/>
    <p:sldLayoutId id="2147483939" r:id="rId5"/>
    <p:sldLayoutId id="2147483940" r:id="rId6"/>
    <p:sldLayoutId id="2147483941" r:id="rId7"/>
    <p:sldLayoutId id="2147483942" r:id="rId8"/>
    <p:sldLayoutId id="2147483943" r:id="rId9"/>
    <p:sldLayoutId id="2147483944" r:id="rId10"/>
    <p:sldLayoutId id="2147483945" r:id="rId11"/>
    <p:sldLayoutId id="214748394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99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9900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9900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9900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9900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9900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9900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9900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9900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FFFF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FFFF0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FFFF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FFFF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FF00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FF00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FF00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FF00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FF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431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39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 b="0"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39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 b="0"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39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 b="0"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BA81A27-14F7-460D-A97E-07DF7EA39AD0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6444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8" r:id="rId1"/>
    <p:sldLayoutId id="2147483949" r:id="rId2"/>
    <p:sldLayoutId id="2147483950" r:id="rId3"/>
    <p:sldLayoutId id="2147483951" r:id="rId4"/>
    <p:sldLayoutId id="2147483952" r:id="rId5"/>
    <p:sldLayoutId id="2147483953" r:id="rId6"/>
    <p:sldLayoutId id="2147483954" r:id="rId7"/>
    <p:sldLayoutId id="2147483955" r:id="rId8"/>
    <p:sldLayoutId id="2147483956" r:id="rId9"/>
    <p:sldLayoutId id="2147483957" r:id="rId10"/>
    <p:sldLayoutId id="2147483958" r:id="rId11"/>
    <p:sldLayoutId id="214748395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99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9900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9900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9900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9900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9900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9900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9900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9900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FFFF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FFFF0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FFFF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FFFF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FF00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FF00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FF00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FF00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FF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431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39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 b="0"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39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 b="0"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39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 b="0"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BA81A27-14F7-460D-A97E-07DF7EA39AD0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0150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2" r:id="rId1"/>
    <p:sldLayoutId id="2147484013" r:id="rId2"/>
    <p:sldLayoutId id="2147484014" r:id="rId3"/>
    <p:sldLayoutId id="2147484015" r:id="rId4"/>
    <p:sldLayoutId id="2147484016" r:id="rId5"/>
    <p:sldLayoutId id="2147484017" r:id="rId6"/>
    <p:sldLayoutId id="2147484018" r:id="rId7"/>
    <p:sldLayoutId id="2147484019" r:id="rId8"/>
    <p:sldLayoutId id="2147484020" r:id="rId9"/>
    <p:sldLayoutId id="2147484021" r:id="rId10"/>
    <p:sldLayoutId id="2147484022" r:id="rId11"/>
    <p:sldLayoutId id="214748402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99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9900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9900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9900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9900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9900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9900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9900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9900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FFFF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FFFF0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FFFF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FFFF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FF00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FF00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FF00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FF00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FF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431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39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 b="0"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39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 b="0"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39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 b="0"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BA81A27-14F7-460D-A97E-07DF7EA39AD0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5257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7" r:id="rId1"/>
    <p:sldLayoutId id="2147484038" r:id="rId2"/>
    <p:sldLayoutId id="2147484039" r:id="rId3"/>
    <p:sldLayoutId id="2147484040" r:id="rId4"/>
    <p:sldLayoutId id="2147484041" r:id="rId5"/>
    <p:sldLayoutId id="2147484042" r:id="rId6"/>
    <p:sldLayoutId id="2147484043" r:id="rId7"/>
    <p:sldLayoutId id="2147484044" r:id="rId8"/>
    <p:sldLayoutId id="2147484045" r:id="rId9"/>
    <p:sldLayoutId id="2147484046" r:id="rId10"/>
    <p:sldLayoutId id="2147484047" r:id="rId11"/>
    <p:sldLayoutId id="2147484048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99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9900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9900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9900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9900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9900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9900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9900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9900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FFFF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FFFF0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FFFF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FFFF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FF00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FF00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FF00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FF00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FF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431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39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 b="0"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39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 b="0"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39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 b="0"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BA81A27-14F7-460D-A97E-07DF7EA39AD0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9862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0" r:id="rId1"/>
    <p:sldLayoutId id="2147484051" r:id="rId2"/>
    <p:sldLayoutId id="2147484052" r:id="rId3"/>
    <p:sldLayoutId id="2147484053" r:id="rId4"/>
    <p:sldLayoutId id="2147484054" r:id="rId5"/>
    <p:sldLayoutId id="2147484055" r:id="rId6"/>
    <p:sldLayoutId id="2147484056" r:id="rId7"/>
    <p:sldLayoutId id="2147484057" r:id="rId8"/>
    <p:sldLayoutId id="2147484058" r:id="rId9"/>
    <p:sldLayoutId id="2147484059" r:id="rId10"/>
    <p:sldLayoutId id="2147484060" r:id="rId11"/>
    <p:sldLayoutId id="214748406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99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9900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9900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9900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9900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9900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9900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9900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9900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FFFF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FFFF0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FFFF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FFFF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FF00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FF00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FF00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FF00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FF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5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78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78.xml"/><Relationship Id="rId1" Type="http://schemas.openxmlformats.org/officeDocument/2006/relationships/themeOverride" Target="../theme/themeOverride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4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4.xml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6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6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emf"/><Relationship Id="rId13" Type="http://schemas.openxmlformats.org/officeDocument/2006/relationships/oleObject" Target="../embeddings/oleObject7.bin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12" Type="http://schemas.openxmlformats.org/officeDocument/2006/relationships/image" Target="../media/image51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8.emf"/><Relationship Id="rId11" Type="http://schemas.openxmlformats.org/officeDocument/2006/relationships/oleObject" Target="../embeddings/oleObject6.bin"/><Relationship Id="rId5" Type="http://schemas.openxmlformats.org/officeDocument/2006/relationships/oleObject" Target="../embeddings/oleObject3.bin"/><Relationship Id="rId10" Type="http://schemas.openxmlformats.org/officeDocument/2006/relationships/image" Target="../media/image50.emf"/><Relationship Id="rId4" Type="http://schemas.openxmlformats.org/officeDocument/2006/relationships/image" Target="../media/image47.emf"/><Relationship Id="rId9" Type="http://schemas.openxmlformats.org/officeDocument/2006/relationships/oleObject" Target="../embeddings/oleObject5.bin"/><Relationship Id="rId14" Type="http://schemas.openxmlformats.org/officeDocument/2006/relationships/image" Target="../media/image52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53.emf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30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30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90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6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6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66.xml"/><Relationship Id="rId4" Type="http://schemas.openxmlformats.org/officeDocument/2006/relationships/image" Target="../media/image66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6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6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6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66.xml"/><Relationship Id="rId4" Type="http://schemas.openxmlformats.org/officeDocument/2006/relationships/image" Target="../media/image72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6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6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6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30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emf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6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6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6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6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6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7" Type="http://schemas.openxmlformats.org/officeDocument/2006/relationships/image" Target="../media/image86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114.xml"/><Relationship Id="rId6" Type="http://schemas.openxmlformats.org/officeDocument/2006/relationships/image" Target="../media/image85.png"/><Relationship Id="rId5" Type="http://schemas.openxmlformats.org/officeDocument/2006/relationships/image" Target="../media/image84.png"/><Relationship Id="rId4" Type="http://schemas.openxmlformats.org/officeDocument/2006/relationships/image" Target="../media/image83.pn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13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13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9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136.xml"/><Relationship Id="rId4" Type="http://schemas.openxmlformats.org/officeDocument/2006/relationships/image" Target="../media/image9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136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14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136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136.xml"/><Relationship Id="rId5" Type="http://schemas.openxmlformats.org/officeDocument/2006/relationships/image" Target="../media/image99.png"/><Relationship Id="rId4" Type="http://schemas.openxmlformats.org/officeDocument/2006/relationships/image" Target="../media/image98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136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136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136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158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158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15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158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13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4.jpeg"/><Relationship Id="rId1" Type="http://schemas.openxmlformats.org/officeDocument/2006/relationships/slideLayout" Target="../slideLayouts/slideLayout158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5714" y="1768517"/>
            <a:ext cx="7733909" cy="2202141"/>
          </a:xfrm>
          <a:noFill/>
        </p:spPr>
        <p:txBody>
          <a:bodyPr vert="horz" wrap="square" lIns="68580" tIns="34290" rIns="68580" bIns="34290" rtlCol="0" anchor="ctr">
            <a:spAutoFit/>
          </a:bodyPr>
          <a:lstStyle/>
          <a:p>
            <a:pPr marL="0" indent="0" algn="ctr">
              <a:spcBef>
                <a:spcPct val="0"/>
              </a:spcBef>
              <a:buNone/>
            </a:pPr>
            <a:r>
              <a:rPr lang="en-US" sz="2800" b="1" dirty="0" smtClean="0"/>
              <a:t>LIPID </a:t>
            </a:r>
            <a:r>
              <a:rPr lang="en-US" sz="2800" b="1" dirty="0"/>
              <a:t>MAPS </a:t>
            </a:r>
            <a:r>
              <a:rPr lang="en-US" sz="2800" b="1" dirty="0" err="1"/>
              <a:t>Lipidomics</a:t>
            </a:r>
            <a:r>
              <a:rPr lang="en-US" sz="2800" b="1" dirty="0"/>
              <a:t> Gateway Workshop </a:t>
            </a:r>
            <a:endParaRPr lang="en-US" sz="2800" b="1" dirty="0">
              <a:solidFill>
                <a:srgbClr val="0070C0"/>
              </a:solidFill>
            </a:endParaRPr>
          </a:p>
          <a:p>
            <a:pPr marL="0" indent="0" algn="ctr">
              <a:spcBef>
                <a:spcPct val="0"/>
              </a:spcBef>
              <a:buNone/>
            </a:pPr>
            <a:endParaRPr lang="en-US" b="1" dirty="0">
              <a:solidFill>
                <a:srgbClr val="0070C0"/>
              </a:solidFill>
            </a:endParaRPr>
          </a:p>
          <a:p>
            <a:pPr marL="0" indent="0" algn="ctr">
              <a:spcBef>
                <a:spcPct val="0"/>
              </a:spcBef>
              <a:buNone/>
            </a:pPr>
            <a:r>
              <a:rPr lang="en-US" b="1" dirty="0">
                <a:solidFill>
                  <a:srgbClr val="0070C0"/>
                </a:solidFill>
              </a:rPr>
              <a:t>Eoin Fahy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en-US" b="1" dirty="0"/>
              <a:t>University of California San </a:t>
            </a:r>
            <a:r>
              <a:rPr lang="en-US" b="1" dirty="0" smtClean="0"/>
              <a:t>Diego</a:t>
            </a:r>
          </a:p>
          <a:p>
            <a:pPr marL="0" indent="0" algn="ctr">
              <a:spcBef>
                <a:spcPct val="0"/>
              </a:spcBef>
              <a:buNone/>
            </a:pPr>
            <a:endParaRPr lang="en-US" b="1" dirty="0"/>
          </a:p>
          <a:p>
            <a:pPr marL="0" indent="0" algn="ctr">
              <a:spcBef>
                <a:spcPct val="0"/>
              </a:spcBef>
              <a:buNone/>
            </a:pPr>
            <a:r>
              <a:rPr lang="en-US" b="1" dirty="0" smtClean="0"/>
              <a:t>Leipzig, Sept. 26</a:t>
            </a:r>
            <a:r>
              <a:rPr lang="en-US" b="1" baseline="30000" dirty="0" smtClean="0"/>
              <a:t>th</a:t>
            </a:r>
            <a:r>
              <a:rPr lang="en-US" b="1" dirty="0" smtClean="0"/>
              <a:t> 2018</a:t>
            </a:r>
            <a:endParaRPr lang="en-US" b="1" dirty="0"/>
          </a:p>
          <a:p>
            <a:pPr marL="0" indent="0" algn="ctr">
              <a:spcBef>
                <a:spcPct val="0"/>
              </a:spcBef>
              <a:buNone/>
            </a:pPr>
            <a:endParaRPr lang="en-US" b="1" dirty="0"/>
          </a:p>
        </p:txBody>
      </p:sp>
      <p:pic>
        <p:nvPicPr>
          <p:cNvPr id="4" name="Picture 2" descr="Wellcome Trust logo">
            <a:extLst>
              <a:ext uri="{FF2B5EF4-FFF2-40B4-BE49-F238E27FC236}">
                <a16:creationId xmlns:a16="http://schemas.microsoft.com/office/drawing/2014/main" id="{D5755F07-6968-4627-8AFC-08E1087468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6245444"/>
            <a:ext cx="423985" cy="423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2">
            <a:extLst>
              <a:ext uri="{FF2B5EF4-FFF2-40B4-BE49-F238E27FC236}">
                <a16:creationId xmlns:a16="http://schemas.microsoft.com/office/drawing/2014/main" id="{10AC9EEE-D214-4E46-BD0C-3307A07A3C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52998" y="6361652"/>
            <a:ext cx="414780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Aft>
                <a:spcPct val="50000"/>
              </a:spcAft>
              <a:defRPr/>
            </a:pPr>
            <a:r>
              <a:rPr lang="en-US" sz="1400" b="1" dirty="0"/>
              <a:t>Funded by </a:t>
            </a:r>
            <a:r>
              <a:rPr lang="en-US" sz="1400" b="1" dirty="0" err="1"/>
              <a:t>Wellcome</a:t>
            </a:r>
            <a:r>
              <a:rPr lang="en-US" sz="1400" b="1" dirty="0"/>
              <a:t> Trust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938B4A4-C467-492B-A90B-ECA2D0A7F9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5181745"/>
            <a:ext cx="723859" cy="72385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AA686E8-C17D-413E-B249-89ED3DC6637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5132235"/>
            <a:ext cx="729593" cy="77336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E4331F7-7EF8-448E-8730-C4BD97C580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32409" y="5283145"/>
            <a:ext cx="2553481" cy="660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41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15482044"/>
              </p:ext>
            </p:extLst>
          </p:nvPr>
        </p:nvGraphicFramePr>
        <p:xfrm>
          <a:off x="833437" y="728662"/>
          <a:ext cx="7477125" cy="5400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48231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109" y="1524000"/>
            <a:ext cx="8672211" cy="419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1447800" y="457200"/>
            <a:ext cx="53238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Verdana" pitchFamily="34" charset="0"/>
              </a:rPr>
              <a:t>LMSD</a:t>
            </a:r>
            <a:r>
              <a:rPr lang="en-US" b="1" dirty="0">
                <a:latin typeface="Verdana" pitchFamily="34" charset="0"/>
              </a:rPr>
              <a:t>: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Verdana" pitchFamily="34" charset="0"/>
              </a:rPr>
              <a:t>L</a:t>
            </a:r>
            <a:r>
              <a:rPr lang="en-US" b="1" dirty="0">
                <a:latin typeface="Verdana" pitchFamily="34" charset="0"/>
              </a:rPr>
              <a:t>IPID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Verdana" pitchFamily="34" charset="0"/>
              </a:rPr>
              <a:t>M</a:t>
            </a:r>
            <a:r>
              <a:rPr lang="en-US" b="1" dirty="0">
                <a:latin typeface="Verdana" pitchFamily="34" charset="0"/>
              </a:rPr>
              <a:t>APS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Verdana" pitchFamily="34" charset="0"/>
              </a:rPr>
              <a:t>S</a:t>
            </a:r>
            <a:r>
              <a:rPr lang="en-US" b="1" dirty="0">
                <a:latin typeface="Verdana" pitchFamily="34" charset="0"/>
              </a:rPr>
              <a:t>tructure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Verdana" pitchFamily="34" charset="0"/>
              </a:rPr>
              <a:t>D</a:t>
            </a:r>
            <a:r>
              <a:rPr lang="en-US" b="1" dirty="0">
                <a:latin typeface="Verdana" pitchFamily="34" charset="0"/>
              </a:rPr>
              <a:t>atabase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590800" y="990600"/>
            <a:ext cx="2446952" cy="369332"/>
          </a:xfrm>
          <a:prstGeom prst="rect">
            <a:avLst/>
          </a:prstGeom>
          <a:solidFill>
            <a:srgbClr val="FDEFB5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Resources </a:t>
            </a:r>
            <a:r>
              <a:rPr lang="en-US" dirty="0">
                <a:solidFill>
                  <a:srgbClr val="7030A0"/>
                </a:solidFill>
                <a:sym typeface="Wingdings" panose="05000000000000000000" pitchFamily="2" charset="2"/>
              </a:rPr>
              <a:t>Databases</a:t>
            </a:r>
            <a:endParaRPr lang="en-US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1459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325" y="799916"/>
            <a:ext cx="3277605" cy="371919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0" y="1295400"/>
            <a:ext cx="3713059" cy="41148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5800" y="2209800"/>
            <a:ext cx="4325841" cy="46482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Rectangle 25"/>
          <p:cNvSpPr>
            <a:spLocks noChangeArrowheads="1"/>
          </p:cNvSpPr>
          <p:nvPr/>
        </p:nvSpPr>
        <p:spPr bwMode="auto">
          <a:xfrm>
            <a:off x="228600" y="116775"/>
            <a:ext cx="7848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0000"/>
                </a:solidFill>
                <a:latin typeface="Arial" charset="0"/>
                <a:cs typeface="Arial" charset="0"/>
              </a:rPr>
              <a:t>Search LMSD by browsing classification hierarchy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11768" y="615250"/>
            <a:ext cx="2633798" cy="369332"/>
          </a:xfrm>
          <a:prstGeom prst="rect">
            <a:avLst/>
          </a:prstGeom>
          <a:solidFill>
            <a:srgbClr val="FDEFB5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Resources </a:t>
            </a:r>
            <a:r>
              <a:rPr lang="en-US" dirty="0">
                <a:solidFill>
                  <a:srgbClr val="7030A0"/>
                </a:solidFill>
                <a:sym typeface="Wingdings" panose="05000000000000000000" pitchFamily="2" charset="2"/>
              </a:rPr>
              <a:t>Classification</a:t>
            </a:r>
            <a:endParaRPr lang="en-US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829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5"/>
          <p:cNvSpPr>
            <a:spLocks noChangeArrowheads="1"/>
          </p:cNvSpPr>
          <p:nvPr/>
        </p:nvSpPr>
        <p:spPr bwMode="auto">
          <a:xfrm>
            <a:off x="228600" y="116775"/>
            <a:ext cx="7848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0000"/>
                </a:solidFill>
                <a:latin typeface="Arial" charset="0"/>
                <a:cs typeface="Arial" charset="0"/>
              </a:rPr>
              <a:t>Search LMSD by browsing classification hierarchy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149" y="1066800"/>
            <a:ext cx="8577262" cy="350110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0" y="2057400"/>
            <a:ext cx="5591175" cy="46863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2761397" y="608010"/>
            <a:ext cx="2633798" cy="369332"/>
          </a:xfrm>
          <a:prstGeom prst="rect">
            <a:avLst/>
          </a:prstGeom>
          <a:solidFill>
            <a:srgbClr val="FDEFB5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Resources </a:t>
            </a:r>
            <a:r>
              <a:rPr lang="en-US" dirty="0">
                <a:solidFill>
                  <a:srgbClr val="7030A0"/>
                </a:solidFill>
                <a:sym typeface="Wingdings" panose="05000000000000000000" pitchFamily="2" charset="2"/>
              </a:rPr>
              <a:t>Classification</a:t>
            </a:r>
            <a:endParaRPr lang="en-US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9397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685800"/>
            <a:ext cx="5040042" cy="587803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291358" y="352421"/>
            <a:ext cx="8382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kern="0" dirty="0">
                <a:solidFill>
                  <a:srgbClr val="000000"/>
                </a:solidFill>
                <a:cs typeface="Arial" charset="0"/>
              </a:rPr>
              <a:t>LMSD Detail view for a lipid structure</a:t>
            </a:r>
            <a:br>
              <a:rPr lang="en-US" sz="2800" b="1" kern="0" dirty="0">
                <a:solidFill>
                  <a:srgbClr val="000000"/>
                </a:solidFill>
                <a:cs typeface="Arial" charset="0"/>
              </a:rPr>
            </a:br>
            <a:endParaRPr lang="en-US" sz="2800" b="1" kern="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" name="Right Brace 3"/>
          <p:cNvSpPr/>
          <p:nvPr/>
        </p:nvSpPr>
        <p:spPr>
          <a:xfrm>
            <a:off x="2147625" y="3301093"/>
            <a:ext cx="228600" cy="381000"/>
          </a:xfrm>
          <a:prstGeom prst="rightBrac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510684" y="3385912"/>
            <a:ext cx="20345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</a:rPr>
              <a:t>Lipid classification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576488" y="2201479"/>
            <a:ext cx="12473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</a:rPr>
              <a:t>LM_ID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2234458" y="2421912"/>
            <a:ext cx="3074761" cy="9453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445244" y="2962539"/>
            <a:ext cx="21499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</a:rPr>
              <a:t>m/z calculation tool </a:t>
            </a:r>
            <a:endParaRPr lang="en-US" sz="1600" b="1" dirty="0">
              <a:solidFill>
                <a:srgbClr val="0070C0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3276974" y="3105422"/>
            <a:ext cx="1954997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 flipV="1">
            <a:off x="2672880" y="3526737"/>
            <a:ext cx="2590800" cy="30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ight Brace 10"/>
          <p:cNvSpPr/>
          <p:nvPr/>
        </p:nvSpPr>
        <p:spPr>
          <a:xfrm>
            <a:off x="1891557" y="3743062"/>
            <a:ext cx="256067" cy="818212"/>
          </a:xfrm>
          <a:prstGeom prst="rightBrac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421042" y="3989439"/>
            <a:ext cx="28055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</a:rPr>
              <a:t>Database cross-references</a:t>
            </a:r>
          </a:p>
        </p:txBody>
      </p:sp>
      <p:sp>
        <p:nvSpPr>
          <p:cNvPr id="13" name="Right Brace 12"/>
          <p:cNvSpPr/>
          <p:nvPr/>
        </p:nvSpPr>
        <p:spPr>
          <a:xfrm>
            <a:off x="4070840" y="2575696"/>
            <a:ext cx="183633" cy="351135"/>
          </a:xfrm>
          <a:prstGeom prst="rightBrac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499052" y="2609394"/>
            <a:ext cx="19848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</a:rPr>
              <a:t>Names, synonyms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4406158" y="2817865"/>
            <a:ext cx="863199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 flipV="1">
            <a:off x="2310658" y="4173220"/>
            <a:ext cx="2857500" cy="30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ight Brace 16"/>
          <p:cNvSpPr/>
          <p:nvPr/>
        </p:nvSpPr>
        <p:spPr>
          <a:xfrm>
            <a:off x="4948357" y="4634562"/>
            <a:ext cx="228600" cy="485985"/>
          </a:xfrm>
          <a:prstGeom prst="rightBrac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5421042" y="4677785"/>
            <a:ext cx="19992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err="1">
                <a:solidFill>
                  <a:srgbClr val="FF0000"/>
                </a:solidFill>
              </a:rPr>
              <a:t>InChiKey</a:t>
            </a:r>
            <a:r>
              <a:rPr lang="en-US" sz="1600" b="1" dirty="0">
                <a:solidFill>
                  <a:srgbClr val="FF0000"/>
                </a:solidFill>
              </a:rPr>
              <a:t> identifier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421042" y="5339973"/>
            <a:ext cx="16450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</a:rPr>
              <a:t>MS/MS </a:t>
            </a:r>
            <a:r>
              <a:rPr lang="en-US" sz="1600" b="1" dirty="0" smtClean="0">
                <a:solidFill>
                  <a:srgbClr val="FF0000"/>
                </a:solidFill>
              </a:rPr>
              <a:t>spectra</a:t>
            </a:r>
            <a:endParaRPr lang="en-US" sz="1600" b="1" dirty="0">
              <a:solidFill>
                <a:srgbClr val="FF0000"/>
              </a:solidFill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flipH="1">
            <a:off x="2805958" y="5468466"/>
            <a:ext cx="2544283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ight Brace 20"/>
          <p:cNvSpPr/>
          <p:nvPr/>
        </p:nvSpPr>
        <p:spPr>
          <a:xfrm>
            <a:off x="4951526" y="5819385"/>
            <a:ext cx="228600" cy="652046"/>
          </a:xfrm>
          <a:prstGeom prst="rightBrac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5374440" y="5976131"/>
            <a:ext cx="29097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</a:rPr>
              <a:t>Physicochemical properties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528949" y="802782"/>
            <a:ext cx="21114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Download structure</a:t>
            </a:r>
            <a:endParaRPr lang="en-US" sz="1600" b="1" dirty="0">
              <a:solidFill>
                <a:srgbClr val="FF0000"/>
              </a:solidFill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 flipH="1">
            <a:off x="1586758" y="961256"/>
            <a:ext cx="3758800" cy="10803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5450238" y="1597506"/>
            <a:ext cx="10967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</a:rPr>
              <a:t>Structure</a:t>
            </a:r>
          </a:p>
        </p:txBody>
      </p:sp>
      <p:cxnSp>
        <p:nvCxnSpPr>
          <p:cNvPr id="26" name="Straight Arrow Connector 25"/>
          <p:cNvCxnSpPr/>
          <p:nvPr/>
        </p:nvCxnSpPr>
        <p:spPr>
          <a:xfrm flipH="1">
            <a:off x="3276974" y="1763908"/>
            <a:ext cx="1903162" cy="2875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ight Brace 26"/>
          <p:cNvSpPr/>
          <p:nvPr/>
        </p:nvSpPr>
        <p:spPr>
          <a:xfrm>
            <a:off x="2196358" y="5242901"/>
            <a:ext cx="228600" cy="381000"/>
          </a:xfrm>
          <a:prstGeom prst="rightBrac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5421042" y="5054850"/>
            <a:ext cx="12473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SMILES</a:t>
            </a:r>
            <a:endParaRPr lang="en-US" sz="1600" b="1" dirty="0">
              <a:solidFill>
                <a:srgbClr val="FF0000"/>
              </a:solidFill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 flipH="1">
            <a:off x="4482358" y="5229662"/>
            <a:ext cx="863199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0225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6" y="723898"/>
            <a:ext cx="5631473" cy="4800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Left Arrow 2"/>
          <p:cNvSpPr/>
          <p:nvPr/>
        </p:nvSpPr>
        <p:spPr>
          <a:xfrm rot="19799736" flipV="1">
            <a:off x="5059975" y="3812996"/>
            <a:ext cx="1981200" cy="166316"/>
          </a:xfrm>
          <a:prstGeom prst="lef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prstClr val="white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981825" y="2997620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prstClr val="black"/>
                </a:solidFill>
                <a:latin typeface="Calibri"/>
                <a:cs typeface="Arial" charset="0"/>
              </a:rPr>
              <a:t>m/z for selected ion type/adduct</a:t>
            </a: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876800"/>
            <a:ext cx="3200400" cy="18954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Left Arrow 5"/>
          <p:cNvSpPr/>
          <p:nvPr/>
        </p:nvSpPr>
        <p:spPr>
          <a:xfrm rot="15004435">
            <a:off x="5412085" y="5005457"/>
            <a:ext cx="805598" cy="209361"/>
          </a:xfrm>
          <a:prstGeom prst="lef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80903" y="4463534"/>
            <a:ext cx="27297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prstClr val="black"/>
                </a:solidFill>
                <a:latin typeface="Calibri"/>
                <a:cs typeface="Arial" charset="0"/>
              </a:rPr>
              <a:t>Isotopic distribution profile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66800" y="200022"/>
            <a:ext cx="43811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  <a:latin typeface="Calibri"/>
                <a:cs typeface="Arial" charset="0"/>
              </a:rPr>
              <a:t>LMSD detail page: m/z calculator</a:t>
            </a:r>
          </a:p>
        </p:txBody>
      </p:sp>
    </p:spTree>
    <p:extLst>
      <p:ext uri="{BB962C8B-B14F-4D97-AF65-F5344CB8AC3E}">
        <p14:creationId xmlns:p14="http://schemas.microsoft.com/office/powerpoint/2010/main" val="1651691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1463" y="1201738"/>
            <a:ext cx="5842000" cy="52197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083" name="Rectangle 3"/>
          <p:cNvSpPr>
            <a:spLocks noChangeArrowheads="1"/>
          </p:cNvSpPr>
          <p:nvPr/>
        </p:nvSpPr>
        <p:spPr bwMode="auto">
          <a:xfrm>
            <a:off x="336550" y="142875"/>
            <a:ext cx="82518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000000"/>
                </a:solidFill>
                <a:latin typeface="Arial" charset="0"/>
                <a:cs typeface="Arial" charset="0"/>
              </a:rPr>
              <a:t>Use InChIKey to find structures differing only in stereochemistry, double-bond geometry or isotopic labeling</a:t>
            </a:r>
          </a:p>
        </p:txBody>
      </p:sp>
      <p:pic>
        <p:nvPicPr>
          <p:cNvPr id="819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95700" y="2370138"/>
            <a:ext cx="5248275" cy="555625"/>
          </a:xfrm>
          <a:prstGeom prst="rect">
            <a:avLst/>
          </a:prstGeom>
          <a:solidFill>
            <a:schemeClr val="bg2">
              <a:lumMod val="75000"/>
            </a:schemeClr>
          </a:solidFill>
          <a:ln w="349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6" name="Down Arrow 5"/>
          <p:cNvSpPr/>
          <p:nvPr/>
        </p:nvSpPr>
        <p:spPr>
          <a:xfrm rot="11873495">
            <a:off x="7542213" y="2857500"/>
            <a:ext cx="292100" cy="2741613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>
              <a:solidFill>
                <a:srgbClr val="FFFFFF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066800" y="5729288"/>
            <a:ext cx="6645275" cy="219075"/>
          </a:xfrm>
          <a:prstGeom prst="roundRect">
            <a:avLst/>
          </a:prstGeom>
          <a:solidFill>
            <a:srgbClr val="FF0000">
              <a:alpha val="1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897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3"/>
          <p:cNvSpPr>
            <a:spLocks noChangeArrowheads="1"/>
          </p:cNvSpPr>
          <p:nvPr/>
        </p:nvSpPr>
        <p:spPr bwMode="auto">
          <a:xfrm>
            <a:off x="482600" y="288925"/>
            <a:ext cx="82518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000000"/>
                </a:solidFill>
                <a:latin typeface="Arial" charset="0"/>
                <a:cs typeface="Arial" charset="0"/>
              </a:rPr>
              <a:t>Use </a:t>
            </a:r>
            <a:r>
              <a:rPr lang="en-US" sz="2000" b="1" dirty="0" err="1">
                <a:solidFill>
                  <a:srgbClr val="000000"/>
                </a:solidFill>
                <a:latin typeface="Arial" charset="0"/>
                <a:cs typeface="Arial" charset="0"/>
              </a:rPr>
              <a:t>InChIKey</a:t>
            </a:r>
            <a:r>
              <a:rPr lang="en-US" sz="2000" b="1" dirty="0">
                <a:solidFill>
                  <a:srgbClr val="000000"/>
                </a:solidFill>
                <a:latin typeface="Arial" charset="0"/>
                <a:cs typeface="Arial" charset="0"/>
              </a:rPr>
              <a:t> (full or partial) to perform a Google  structure search</a:t>
            </a:r>
          </a:p>
        </p:txBody>
      </p:sp>
      <p:pic>
        <p:nvPicPr>
          <p:cNvPr id="4710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2850" y="1238250"/>
            <a:ext cx="5878513" cy="5033963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484813" y="3282950"/>
            <a:ext cx="1479550" cy="36988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srgbClr val="000000"/>
                </a:solidFill>
                <a:latin typeface="Arial" pitchFamily="34" charset="0"/>
                <a:cs typeface="Arial" charset="0"/>
              </a:rPr>
              <a:t>LIPID MAPS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521325" y="2333625"/>
            <a:ext cx="3394075" cy="64611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srgbClr val="000000"/>
                </a:solidFill>
                <a:latin typeface="Arial" pitchFamily="34" charset="0"/>
                <a:cs typeface="Arial" charset="0"/>
              </a:rPr>
              <a:t>European Bioinformatics Inst.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813425" y="4268788"/>
            <a:ext cx="1211263" cy="36988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 err="1">
                <a:solidFill>
                  <a:srgbClr val="000000"/>
                </a:solidFill>
                <a:latin typeface="Arial" pitchFamily="34" charset="0"/>
                <a:cs typeface="Arial" charset="0"/>
              </a:rPr>
              <a:t>PubChem</a:t>
            </a:r>
            <a:endParaRPr lang="en-US" b="1" dirty="0">
              <a:solidFill>
                <a:srgbClr val="000000"/>
              </a:solidFill>
              <a:latin typeface="Arial" pitchFamily="34" charset="0"/>
              <a:cs typeface="Arial" charset="0"/>
            </a:endParaRPr>
          </a:p>
        </p:txBody>
      </p:sp>
      <p:sp>
        <p:nvSpPr>
          <p:cNvPr id="10" name="Down Arrow 9"/>
          <p:cNvSpPr/>
          <p:nvPr/>
        </p:nvSpPr>
        <p:spPr>
          <a:xfrm rot="4235511">
            <a:off x="4891882" y="4207669"/>
            <a:ext cx="319087" cy="129222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>
              <a:solidFill>
                <a:srgbClr val="FFFFFF"/>
              </a:solidFill>
            </a:endParaRPr>
          </a:p>
        </p:txBody>
      </p:sp>
      <p:sp>
        <p:nvSpPr>
          <p:cNvPr id="11" name="Down Arrow 10"/>
          <p:cNvSpPr/>
          <p:nvPr/>
        </p:nvSpPr>
        <p:spPr>
          <a:xfrm rot="4878059">
            <a:off x="4639469" y="3009107"/>
            <a:ext cx="319087" cy="10541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>
              <a:solidFill>
                <a:srgbClr val="FFFFFF"/>
              </a:solidFill>
            </a:endParaRPr>
          </a:p>
        </p:txBody>
      </p:sp>
      <p:sp>
        <p:nvSpPr>
          <p:cNvPr id="12" name="Down Arrow 11"/>
          <p:cNvSpPr/>
          <p:nvPr/>
        </p:nvSpPr>
        <p:spPr>
          <a:xfrm rot="4161544">
            <a:off x="4492625" y="2071688"/>
            <a:ext cx="319088" cy="161131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89206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9006" y="1728364"/>
            <a:ext cx="2456727" cy="172167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6096000" y="1326667"/>
            <a:ext cx="2895600" cy="4282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100" b="1" dirty="0">
                <a:solidFill>
                  <a:prstClr val="black"/>
                </a:solidFill>
              </a:rPr>
              <a:t>Plant </a:t>
            </a:r>
            <a:r>
              <a:rPr lang="en-US" sz="2100" b="1" dirty="0" err="1">
                <a:solidFill>
                  <a:prstClr val="black"/>
                </a:solidFill>
              </a:rPr>
              <a:t>FattyAcid</a:t>
            </a:r>
            <a:r>
              <a:rPr lang="en-US" sz="2100" b="1" dirty="0">
                <a:solidFill>
                  <a:prstClr val="black"/>
                </a:solidFill>
              </a:rPr>
              <a:t> </a:t>
            </a:r>
            <a:r>
              <a:rPr lang="en-US" sz="2100" b="1" dirty="0" err="1">
                <a:solidFill>
                  <a:prstClr val="black"/>
                </a:solidFill>
              </a:rPr>
              <a:t>db</a:t>
            </a:r>
            <a:endParaRPr lang="en-US" sz="2100" b="1" dirty="0">
              <a:solidFill>
                <a:prstClr val="black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46112A7-9166-42FB-97AF-410DC74828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3632" y="1771511"/>
            <a:ext cx="2470414" cy="165749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BAEC5EF-127B-4684-AAE2-70D1C575F4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940" y="1762056"/>
            <a:ext cx="2660055" cy="16764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Rectangle 3">
            <a:extLst>
              <a:ext uri="{FF2B5EF4-FFF2-40B4-BE49-F238E27FC236}">
                <a16:creationId xmlns:a16="http://schemas.microsoft.com/office/drawing/2014/main" id="{3855EA6E-490C-4418-A461-1F0A28E8EA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" y="400209"/>
            <a:ext cx="8763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0000"/>
                </a:solidFill>
                <a:latin typeface="Arial" charset="0"/>
                <a:cs typeface="Arial" charset="0"/>
              </a:rPr>
              <a:t>Linking LMSD to other structure databases and resources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361A745-8A75-4356-97BE-BF4D1D3DE5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9687" y="4618447"/>
            <a:ext cx="2519471" cy="183853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DAA0393-85C6-4EA1-A7B0-3196100A450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34423" y="4618447"/>
            <a:ext cx="2617229" cy="178010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12F087D-CC1B-4193-8C5A-91E99D8DE04A}"/>
              </a:ext>
            </a:extLst>
          </p:cNvPr>
          <p:cNvSpPr/>
          <p:nvPr/>
        </p:nvSpPr>
        <p:spPr>
          <a:xfrm>
            <a:off x="3819800" y="1324307"/>
            <a:ext cx="1577424" cy="4282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100" b="1" dirty="0">
                <a:solidFill>
                  <a:prstClr val="black"/>
                </a:solidFill>
              </a:rPr>
              <a:t>PubChem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7557E82-9E59-4DD2-A762-18821CC9E534}"/>
              </a:ext>
            </a:extLst>
          </p:cNvPr>
          <p:cNvSpPr/>
          <p:nvPr/>
        </p:nvSpPr>
        <p:spPr>
          <a:xfrm>
            <a:off x="978034" y="1324307"/>
            <a:ext cx="1577424" cy="4282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100" b="1" dirty="0" err="1">
                <a:solidFill>
                  <a:prstClr val="black"/>
                </a:solidFill>
              </a:rPr>
              <a:t>ChEBI</a:t>
            </a:r>
            <a:endParaRPr lang="en-US" sz="2100" b="1" dirty="0">
              <a:solidFill>
                <a:prstClr val="black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7B5523B-EB17-40C8-AD30-A7D3F070C37A}"/>
              </a:ext>
            </a:extLst>
          </p:cNvPr>
          <p:cNvSpPr/>
          <p:nvPr/>
        </p:nvSpPr>
        <p:spPr>
          <a:xfrm>
            <a:off x="688205" y="4083244"/>
            <a:ext cx="1577424" cy="4282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100" b="1" dirty="0" err="1">
                <a:solidFill>
                  <a:prstClr val="black"/>
                </a:solidFill>
              </a:rPr>
              <a:t>SwissLipids</a:t>
            </a:r>
            <a:endParaRPr lang="en-US" sz="2100" b="1" dirty="0">
              <a:solidFill>
                <a:prstClr val="black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378E76B-8E2B-49A3-BBA0-C172AD2C9237}"/>
              </a:ext>
            </a:extLst>
          </p:cNvPr>
          <p:cNvSpPr/>
          <p:nvPr/>
        </p:nvSpPr>
        <p:spPr>
          <a:xfrm>
            <a:off x="6618657" y="4097231"/>
            <a:ext cx="1577424" cy="4282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100" b="1" dirty="0">
                <a:solidFill>
                  <a:prstClr val="black"/>
                </a:solidFill>
              </a:rPr>
              <a:t>HMDB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3F9B164-7066-4903-A977-56E53CCF057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58424" y="4560015"/>
            <a:ext cx="2666732" cy="183853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314D140C-325E-4F96-B73C-E9E7F67894D8}"/>
              </a:ext>
            </a:extLst>
          </p:cNvPr>
          <p:cNvSpPr/>
          <p:nvPr/>
        </p:nvSpPr>
        <p:spPr>
          <a:xfrm>
            <a:off x="3653431" y="4083244"/>
            <a:ext cx="1577424" cy="4282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100" b="1" dirty="0" err="1">
                <a:solidFill>
                  <a:prstClr val="black"/>
                </a:solidFill>
              </a:rPr>
              <a:t>LipidBank</a:t>
            </a:r>
            <a:endParaRPr lang="en-US" sz="21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9169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466" y="1752600"/>
            <a:ext cx="5819775" cy="528637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807723"/>
            <a:ext cx="7543800" cy="361617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2858" y="2324238"/>
            <a:ext cx="5639979" cy="448670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65765E9-95D8-44BF-8298-BD000EC132A1}"/>
              </a:ext>
            </a:extLst>
          </p:cNvPr>
          <p:cNvSpPr txBox="1"/>
          <p:nvPr/>
        </p:nvSpPr>
        <p:spPr>
          <a:xfrm>
            <a:off x="1600200" y="855707"/>
            <a:ext cx="5765296" cy="369332"/>
          </a:xfrm>
          <a:prstGeom prst="rect">
            <a:avLst/>
          </a:prstGeom>
          <a:solidFill>
            <a:srgbClr val="FDEFB5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Resources </a:t>
            </a:r>
            <a:r>
              <a:rPr lang="en-US" dirty="0">
                <a:solidFill>
                  <a:srgbClr val="7030A0"/>
                </a:solidFill>
                <a:sym typeface="Wingdings" panose="05000000000000000000" pitchFamily="2" charset="2"/>
              </a:rPr>
              <a:t>Databases -&gt; Text/ontology or Structure search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6" name="Rectangle 25">
            <a:extLst>
              <a:ext uri="{FF2B5EF4-FFF2-40B4-BE49-F238E27FC236}">
                <a16:creationId xmlns:a16="http://schemas.microsoft.com/office/drawing/2014/main" id="{EE59833A-1347-4611-BB00-D6E9597A37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152400"/>
            <a:ext cx="8915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0000"/>
                </a:solidFill>
                <a:latin typeface="Arial" charset="0"/>
                <a:cs typeface="Arial" charset="0"/>
              </a:rPr>
              <a:t>Search LMSD by structure, text, mass, formula ,ontology</a:t>
            </a:r>
          </a:p>
        </p:txBody>
      </p:sp>
    </p:spTree>
    <p:extLst>
      <p:ext uri="{BB962C8B-B14F-4D97-AF65-F5344CB8AC3E}">
        <p14:creationId xmlns:p14="http://schemas.microsoft.com/office/powerpoint/2010/main" val="3757743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09602" y="174838"/>
            <a:ext cx="7753348" cy="954055"/>
          </a:xfrm>
          <a:prstGeom prst="rect">
            <a:avLst/>
          </a:prstGeom>
        </p:spPr>
        <p:txBody>
          <a:bodyPr wrap="square" lIns="91386" tIns="45694" rIns="91386" bIns="4569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>
                <a:solidFill>
                  <a:prstClr val="black"/>
                </a:solidFill>
                <a:latin typeface="Verdana" pitchFamily="34" charset="0"/>
                <a:cs typeface="Arial" charset="0"/>
              </a:rPr>
              <a:t>LIPID MAPS </a:t>
            </a:r>
            <a:r>
              <a:rPr lang="en-US" sz="2400" b="1" dirty="0" err="1">
                <a:solidFill>
                  <a:prstClr val="black"/>
                </a:solidFill>
                <a:latin typeface="Verdana" pitchFamily="34" charset="0"/>
                <a:cs typeface="Arial" charset="0"/>
              </a:rPr>
              <a:t>Lipidomics</a:t>
            </a:r>
            <a:r>
              <a:rPr lang="en-US" sz="2400" b="1" dirty="0">
                <a:solidFill>
                  <a:prstClr val="black"/>
                </a:solidFill>
                <a:latin typeface="Verdana" pitchFamily="34" charset="0"/>
                <a:cs typeface="Arial" charset="0"/>
              </a:rPr>
              <a:t> Gateway</a:t>
            </a:r>
          </a:p>
          <a:p>
            <a:pPr algn="ctr">
              <a:spcBef>
                <a:spcPct val="50000"/>
              </a:spcBef>
            </a:pPr>
            <a:r>
              <a:rPr lang="en-US" sz="3200" b="1" baseline="30000" dirty="0">
                <a:solidFill>
                  <a:srgbClr val="1F497D">
                    <a:lumMod val="60000"/>
                    <a:lumOff val="40000"/>
                  </a:srgbClr>
                </a:solidFill>
                <a:latin typeface="Verdana" pitchFamily="34" charset="0"/>
                <a:cs typeface="Arial" charset="0"/>
              </a:rPr>
              <a:t>https://www.lipidmaps.org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9244" y="1128893"/>
            <a:ext cx="5834063" cy="462577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609602" y="6019800"/>
            <a:ext cx="75955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Now hosted in the U.K. (</a:t>
            </a:r>
            <a:r>
              <a:rPr lang="en-US" dirty="0" err="1"/>
              <a:t>Babraham</a:t>
            </a:r>
            <a:r>
              <a:rPr lang="en-US" dirty="0"/>
              <a:t> Institute)</a:t>
            </a:r>
          </a:p>
          <a:p>
            <a:pPr algn="ctr"/>
            <a:r>
              <a:rPr lang="en-US" dirty="0"/>
              <a:t>Formerly located at the University of California San Diego from 2003-2018</a:t>
            </a:r>
          </a:p>
        </p:txBody>
      </p:sp>
    </p:spTree>
    <p:extLst>
      <p:ext uri="{BB962C8B-B14F-4D97-AF65-F5344CB8AC3E}">
        <p14:creationId xmlns:p14="http://schemas.microsoft.com/office/powerpoint/2010/main" val="501033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7CC3E01-0CFC-4646-9123-623BF13545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" y="1466681"/>
            <a:ext cx="7543800" cy="519409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EA8DD16-AA48-4F41-A8EE-66A6828DB287}"/>
              </a:ext>
            </a:extLst>
          </p:cNvPr>
          <p:cNvSpPr txBox="1"/>
          <p:nvPr/>
        </p:nvSpPr>
        <p:spPr>
          <a:xfrm>
            <a:off x="2552139" y="855707"/>
            <a:ext cx="3963521" cy="369332"/>
          </a:xfrm>
          <a:prstGeom prst="rect">
            <a:avLst/>
          </a:prstGeom>
          <a:solidFill>
            <a:srgbClr val="FDEFB5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Resources </a:t>
            </a:r>
            <a:r>
              <a:rPr lang="en-US" dirty="0">
                <a:solidFill>
                  <a:srgbClr val="7030A0"/>
                </a:solidFill>
                <a:sym typeface="Wingdings" panose="05000000000000000000" pitchFamily="2" charset="2"/>
              </a:rPr>
              <a:t>Databases -&gt; Text/ontology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5" name="Rectangle 25">
            <a:extLst>
              <a:ext uri="{FF2B5EF4-FFF2-40B4-BE49-F238E27FC236}">
                <a16:creationId xmlns:a16="http://schemas.microsoft.com/office/drawing/2014/main" id="{F9589706-B976-4441-9AC9-0D2AA6317D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152400"/>
            <a:ext cx="8915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0000"/>
                </a:solidFill>
                <a:latin typeface="Arial" charset="0"/>
                <a:cs typeface="Arial" charset="0"/>
              </a:rPr>
              <a:t>Search LMSD by ontology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9A388EC-F62A-4ED4-8E11-61ACED8CC364}"/>
              </a:ext>
            </a:extLst>
          </p:cNvPr>
          <p:cNvSpPr/>
          <p:nvPr/>
        </p:nvSpPr>
        <p:spPr bwMode="auto">
          <a:xfrm>
            <a:off x="800100" y="3810000"/>
            <a:ext cx="3543300" cy="1447800"/>
          </a:xfrm>
          <a:prstGeom prst="roundRect">
            <a:avLst/>
          </a:prstGeom>
          <a:solidFill>
            <a:srgbClr val="FF0000">
              <a:alpha val="11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30CE17C-1457-4495-83CC-E42379262A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2947618"/>
            <a:ext cx="7772400" cy="350720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832825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3" name="Rectangle 3"/>
          <p:cNvSpPr>
            <a:spLocks noChangeArrowheads="1"/>
          </p:cNvSpPr>
          <p:nvPr/>
        </p:nvSpPr>
        <p:spPr bwMode="auto">
          <a:xfrm>
            <a:off x="227024" y="288926"/>
            <a:ext cx="8105775" cy="830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86" tIns="45694" rIns="91386" bIns="45694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376092"/>
                </a:solidFill>
                <a:latin typeface="Arial" charset="0"/>
                <a:cs typeface="Arial" charset="0"/>
              </a:rPr>
              <a:t>Querying Lipidomics Gateway website as well as LIPID MAPS databases via “Quick search”</a:t>
            </a:r>
          </a:p>
        </p:txBody>
      </p:sp>
      <p:sp>
        <p:nvSpPr>
          <p:cNvPr id="6" name="Bent Arrow 5"/>
          <p:cNvSpPr/>
          <p:nvPr/>
        </p:nvSpPr>
        <p:spPr>
          <a:xfrm rot="5400000">
            <a:off x="5057511" y="1577715"/>
            <a:ext cx="2935816" cy="2665412"/>
          </a:xfrm>
          <a:prstGeom prst="bentArrow">
            <a:avLst>
              <a:gd name="adj1" fmla="val 9609"/>
              <a:gd name="adj2" fmla="val 11258"/>
              <a:gd name="adj3" fmla="val 24450"/>
              <a:gd name="adj4" fmla="val 43750"/>
            </a:avLst>
          </a:prstGeom>
          <a:solidFill>
            <a:srgbClr val="FF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6" tIns="45694" rIns="91386" bIns="45694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>
              <a:solidFill>
                <a:prstClr val="black"/>
              </a:solidFill>
            </a:endParaRPr>
          </a:p>
        </p:txBody>
      </p:sp>
      <p:sp>
        <p:nvSpPr>
          <p:cNvPr id="81925" name="TextBox 6"/>
          <p:cNvSpPr txBox="1">
            <a:spLocks noChangeArrowheads="1"/>
          </p:cNvSpPr>
          <p:nvPr/>
        </p:nvSpPr>
        <p:spPr bwMode="auto">
          <a:xfrm>
            <a:off x="774701" y="5499636"/>
            <a:ext cx="4057412" cy="1015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86" tIns="45694" rIns="91386" bIns="45694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en-US" sz="2000" i="1" dirty="0">
                <a:solidFill>
                  <a:srgbClr val="FF0000"/>
                </a:solidFill>
                <a:cs typeface="Arial" charset="0"/>
              </a:rPr>
              <a:t>Multi-purpose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en-US" sz="2000" i="1" dirty="0">
                <a:solidFill>
                  <a:srgbClr val="FF0000"/>
                </a:solidFill>
                <a:cs typeface="Arial" charset="0"/>
              </a:rPr>
              <a:t>Small “footprint”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en-US" sz="2000" i="1" dirty="0">
                <a:solidFill>
                  <a:srgbClr val="FF0000"/>
                </a:solidFill>
                <a:cs typeface="Arial" charset="0"/>
              </a:rPr>
              <a:t>High visibility (on home page)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516622" y="5327670"/>
            <a:ext cx="34807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000000"/>
                </a:solidFill>
                <a:latin typeface="Arial" charset="0"/>
                <a:cs typeface="Arial" charset="0"/>
              </a:rPr>
              <a:t>Search the Lipidomics Gateway html pages by keyword, or the databases by lipid class, common name, systematic name or synonym, mass, formula, </a:t>
            </a:r>
            <a:r>
              <a:rPr lang="en-US" sz="1200" b="1" dirty="0" err="1">
                <a:solidFill>
                  <a:srgbClr val="000000"/>
                </a:solidFill>
                <a:latin typeface="Arial" charset="0"/>
                <a:cs typeface="Arial" charset="0"/>
              </a:rPr>
              <a:t>InChIKey</a:t>
            </a:r>
            <a:r>
              <a:rPr lang="en-US" sz="1200" b="1" dirty="0">
                <a:solidFill>
                  <a:srgbClr val="000000"/>
                </a:solidFill>
                <a:latin typeface="Arial" charset="0"/>
                <a:cs typeface="Arial" charset="0"/>
              </a:rPr>
              <a:t>, LIPID MAPS ID, gene or protein term.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B9A08F9-FC21-4267-9E89-01D29D69D4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993" y="1442513"/>
            <a:ext cx="4736307" cy="375537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F638211-59A4-444A-B310-AC6A8F934E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0200" y="4569235"/>
            <a:ext cx="3362325" cy="62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970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838200"/>
            <a:ext cx="6593264" cy="5867400"/>
          </a:xfrm>
          <a:prstGeom prst="rect">
            <a:avLst/>
          </a:prstGeom>
          <a:ln>
            <a:solidFill>
              <a:schemeClr val="accent4"/>
            </a:solidFill>
          </a:ln>
        </p:spPr>
      </p:pic>
      <p:sp>
        <p:nvSpPr>
          <p:cNvPr id="3" name="Rounded Rectangle 2"/>
          <p:cNvSpPr/>
          <p:nvPr/>
        </p:nvSpPr>
        <p:spPr bwMode="auto">
          <a:xfrm>
            <a:off x="1524000" y="6248400"/>
            <a:ext cx="4953000" cy="457200"/>
          </a:xfrm>
          <a:prstGeom prst="roundRect">
            <a:avLst/>
          </a:prstGeom>
          <a:solidFill>
            <a:srgbClr val="FF0000">
              <a:alpha val="7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00200" y="228600"/>
            <a:ext cx="53229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Linking MS spectra to lipid structures in detail view</a:t>
            </a:r>
          </a:p>
        </p:txBody>
      </p:sp>
    </p:spTree>
    <p:extLst>
      <p:ext uri="{BB962C8B-B14F-4D97-AF65-F5344CB8AC3E}">
        <p14:creationId xmlns:p14="http://schemas.microsoft.com/office/powerpoint/2010/main" val="3453223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Arrow Connector 12"/>
          <p:cNvCxnSpPr/>
          <p:nvPr/>
        </p:nvCxnSpPr>
        <p:spPr bwMode="auto">
          <a:xfrm>
            <a:off x="990600" y="1405907"/>
            <a:ext cx="0" cy="3481954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0" name="Straight Arrow Connector 9"/>
          <p:cNvCxnSpPr/>
          <p:nvPr/>
        </p:nvCxnSpPr>
        <p:spPr bwMode="auto">
          <a:xfrm>
            <a:off x="1371600" y="2028825"/>
            <a:ext cx="0" cy="2314575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" name="TextBox 3"/>
          <p:cNvSpPr txBox="1"/>
          <p:nvPr/>
        </p:nvSpPr>
        <p:spPr>
          <a:xfrm>
            <a:off x="1600200" y="228600"/>
            <a:ext cx="53229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Linking MS spectra to lipid structures in detail view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47801" y="1066800"/>
            <a:ext cx="6629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Both"/>
            </a:pPr>
            <a:r>
              <a:rPr lang="en-US" sz="1600" dirty="0"/>
              <a:t>Curated and annotated MS/MS spectra  of lipid standards contributed by LIPID MAPS core labs</a:t>
            </a:r>
          </a:p>
          <a:p>
            <a:pPr marL="342900" indent="-342900">
              <a:buAutoNum type="alphaLcParenBoth"/>
            </a:pPr>
            <a:endParaRPr lang="en-US" sz="1600" dirty="0"/>
          </a:p>
          <a:p>
            <a:pPr marL="342900" indent="-342900">
              <a:buAutoNum type="alphaLcParenBoth"/>
            </a:pPr>
            <a:r>
              <a:rPr lang="en-US" sz="1600" dirty="0"/>
              <a:t>Links to </a:t>
            </a:r>
            <a:r>
              <a:rPr lang="en-US" sz="1600" dirty="0" err="1"/>
              <a:t>Massbank</a:t>
            </a:r>
            <a:r>
              <a:rPr lang="en-US" sz="1600" dirty="0"/>
              <a:t> spectra (via </a:t>
            </a:r>
            <a:r>
              <a:rPr lang="en-US" sz="1600" dirty="0" err="1"/>
              <a:t>Massbank</a:t>
            </a:r>
            <a:r>
              <a:rPr lang="en-US" sz="1600" dirty="0"/>
              <a:t> of North America (</a:t>
            </a:r>
            <a:r>
              <a:rPr lang="en-US" sz="1600" dirty="0" err="1"/>
              <a:t>MoNA</a:t>
            </a:r>
            <a:r>
              <a:rPr lang="en-US" sz="1600" dirty="0"/>
              <a:t>) repository at UC Davis. Contains both experimentally obtained and predicted (</a:t>
            </a:r>
            <a:r>
              <a:rPr lang="en-US" sz="1600" dirty="0" err="1"/>
              <a:t>LipidBlast</a:t>
            </a:r>
            <a:r>
              <a:rPr lang="en-US" sz="1600" dirty="0"/>
              <a:t>) spectra</a:t>
            </a:r>
          </a:p>
          <a:p>
            <a:pPr marL="342900" indent="-342900">
              <a:buAutoNum type="alphaLcParenBoth"/>
            </a:pPr>
            <a:endParaRPr lang="en-US" sz="1600" dirty="0"/>
          </a:p>
          <a:p>
            <a:pPr marL="342900" indent="-342900">
              <a:buAutoNum type="alphaLcParenBoth"/>
            </a:pPr>
            <a:r>
              <a:rPr lang="en-US" sz="1600" dirty="0"/>
              <a:t>Predicted MS/MS spectra for selected lipid classes using LIPID MAPS algorithms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5913" y="4800600"/>
            <a:ext cx="6353175" cy="438150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9" name="Straight Arrow Connector 8"/>
          <p:cNvCxnSpPr/>
          <p:nvPr/>
        </p:nvCxnSpPr>
        <p:spPr bwMode="auto">
          <a:xfrm>
            <a:off x="2895600" y="3124200"/>
            <a:ext cx="2590800" cy="1600200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9" name="Straight Arrow Connector 18"/>
          <p:cNvCxnSpPr/>
          <p:nvPr/>
        </p:nvCxnSpPr>
        <p:spPr bwMode="auto">
          <a:xfrm>
            <a:off x="1408471" y="4343400"/>
            <a:ext cx="2172929" cy="381000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3" name="Straight Arrow Connector 22"/>
          <p:cNvCxnSpPr/>
          <p:nvPr/>
        </p:nvCxnSpPr>
        <p:spPr bwMode="auto">
          <a:xfrm>
            <a:off x="990600" y="4887861"/>
            <a:ext cx="2553929" cy="266700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3255417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00200" y="228600"/>
            <a:ext cx="53229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Linking MS spectra to lipid structures in detail view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47801" y="1066800"/>
            <a:ext cx="6629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Both"/>
            </a:pPr>
            <a:r>
              <a:rPr lang="en-US" sz="1600" dirty="0"/>
              <a:t>Curated and annotated MS/MS spectra  of lipid standards contributed by LIPID MAPS core labs</a:t>
            </a:r>
          </a:p>
          <a:p>
            <a:pPr marL="342900" indent="-342900">
              <a:buAutoNum type="alphaLcParenBoth"/>
            </a:pPr>
            <a:endParaRPr lang="en-US" sz="1600" dirty="0"/>
          </a:p>
          <a:p>
            <a:pPr marL="342900" indent="-342900">
              <a:buAutoNum type="alphaLcParenBoth"/>
            </a:pPr>
            <a:r>
              <a:rPr lang="en-US" sz="1600" dirty="0"/>
              <a:t>Links to </a:t>
            </a:r>
            <a:r>
              <a:rPr lang="en-US" sz="1600" dirty="0" err="1"/>
              <a:t>Massbank</a:t>
            </a:r>
            <a:r>
              <a:rPr lang="en-US" sz="1600" dirty="0"/>
              <a:t> spectra (via </a:t>
            </a:r>
            <a:r>
              <a:rPr lang="en-US" sz="1600" dirty="0" err="1"/>
              <a:t>Massbank</a:t>
            </a:r>
            <a:r>
              <a:rPr lang="en-US" sz="1600" dirty="0"/>
              <a:t> of North America (</a:t>
            </a:r>
            <a:r>
              <a:rPr lang="en-US" sz="1600" dirty="0" err="1"/>
              <a:t>MoNA</a:t>
            </a:r>
            <a:r>
              <a:rPr lang="en-US" sz="1600" dirty="0"/>
              <a:t>) repository at UC Davis. Contains both experimentally obtained and predicted (</a:t>
            </a:r>
            <a:r>
              <a:rPr lang="en-US" sz="1600" dirty="0" err="1"/>
              <a:t>LipidBlast</a:t>
            </a:r>
            <a:r>
              <a:rPr lang="en-US" sz="1600" dirty="0"/>
              <a:t>) spectra</a:t>
            </a:r>
          </a:p>
          <a:p>
            <a:pPr marL="342900" indent="-342900">
              <a:buAutoNum type="alphaLcParenBoth"/>
            </a:pPr>
            <a:endParaRPr lang="en-US" sz="1600" dirty="0"/>
          </a:p>
          <a:p>
            <a:pPr marL="342900" indent="-342900">
              <a:buAutoNum type="alphaLcParenBoth"/>
            </a:pPr>
            <a:r>
              <a:rPr lang="en-US" sz="1600" dirty="0"/>
              <a:t>Predicted MS/MS spectra for selected lipid classes using LIPID MAPS algorithms (Covers </a:t>
            </a:r>
            <a:r>
              <a:rPr lang="en-US" sz="1600" dirty="0" err="1"/>
              <a:t>glycerolipids</a:t>
            </a:r>
            <a:r>
              <a:rPr lang="en-US" sz="1600" dirty="0"/>
              <a:t>, phospholipids and ceramides)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5356570"/>
              </p:ext>
            </p:extLst>
          </p:nvPr>
        </p:nvGraphicFramePr>
        <p:xfrm>
          <a:off x="609599" y="4038600"/>
          <a:ext cx="7924800" cy="19253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981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Source</a:t>
                      </a:r>
                    </a:p>
                  </a:txBody>
                  <a:tcPr>
                    <a:solidFill>
                      <a:srgbClr val="BDFDF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# of Lipids in LMSD</a:t>
                      </a:r>
                    </a:p>
                  </a:txBody>
                  <a:tcPr>
                    <a:solidFill>
                      <a:srgbClr val="BDFDF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Total # of Spectra</a:t>
                      </a:r>
                    </a:p>
                  </a:txBody>
                  <a:tcPr>
                    <a:solidFill>
                      <a:srgbClr val="BDFDF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Comments</a:t>
                      </a:r>
                    </a:p>
                  </a:txBody>
                  <a:tcPr>
                    <a:solidFill>
                      <a:srgbClr val="BDFD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Lipid Standards</a:t>
                      </a:r>
                    </a:p>
                  </a:txBody>
                  <a:tcPr>
                    <a:solidFill>
                      <a:srgbClr val="FDEFB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443</a:t>
                      </a:r>
                    </a:p>
                  </a:txBody>
                  <a:tcPr>
                    <a:solidFill>
                      <a:srgbClr val="FDEFB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557</a:t>
                      </a:r>
                    </a:p>
                  </a:txBody>
                  <a:tcPr>
                    <a:solidFill>
                      <a:srgbClr val="FDEFB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Curated/annotated by LIPID MAPS core labs</a:t>
                      </a:r>
                    </a:p>
                  </a:txBody>
                  <a:tcPr>
                    <a:solidFill>
                      <a:srgbClr val="FDEF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 err="1">
                          <a:solidFill>
                            <a:schemeClr val="tx1"/>
                          </a:solidFill>
                        </a:rPr>
                        <a:t>Massbank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 (</a:t>
                      </a:r>
                      <a:r>
                        <a:rPr lang="en-US" sz="1400" b="1" dirty="0" err="1">
                          <a:solidFill>
                            <a:schemeClr val="tx1"/>
                          </a:solidFill>
                        </a:rPr>
                        <a:t>MoNA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>
                    <a:solidFill>
                      <a:srgbClr val="FDEFB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7,304</a:t>
                      </a:r>
                    </a:p>
                  </a:txBody>
                  <a:tcPr>
                    <a:solidFill>
                      <a:srgbClr val="FDEFB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21,097</a:t>
                      </a:r>
                    </a:p>
                  </a:txBody>
                  <a:tcPr>
                    <a:solidFill>
                      <a:srgbClr val="FDEFB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~14,000 are predicted</a:t>
                      </a:r>
                    </a:p>
                    <a:p>
                      <a:r>
                        <a:rPr lang="en-US" sz="1200" b="1">
                          <a:solidFill>
                            <a:schemeClr val="tx1"/>
                          </a:solidFill>
                        </a:rPr>
                        <a:t>~7,000 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are experimental</a:t>
                      </a:r>
                    </a:p>
                  </a:txBody>
                  <a:tcPr>
                    <a:solidFill>
                      <a:srgbClr val="FDEF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LM Predicted spectra</a:t>
                      </a:r>
                    </a:p>
                  </a:txBody>
                  <a:tcPr>
                    <a:solidFill>
                      <a:srgbClr val="FDEFB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15,179</a:t>
                      </a:r>
                    </a:p>
                  </a:txBody>
                  <a:tcPr>
                    <a:solidFill>
                      <a:srgbClr val="FDEFB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15,179</a:t>
                      </a:r>
                    </a:p>
                  </a:txBody>
                  <a:tcPr>
                    <a:solidFill>
                      <a:srgbClr val="FDEFB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MG/DG/TG</a:t>
                      </a:r>
                    </a:p>
                    <a:p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PA/PC/PE/PG/PS/PI</a:t>
                      </a:r>
                    </a:p>
                    <a:p>
                      <a:r>
                        <a:rPr lang="en-US" sz="1200" b="1" dirty="0" err="1">
                          <a:solidFill>
                            <a:schemeClr val="tx1"/>
                          </a:solidFill>
                        </a:rPr>
                        <a:t>Cer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DEF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17571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AD4400E-0F93-4B06-8F56-AFC7C8C6984B}"/>
              </a:ext>
            </a:extLst>
          </p:cNvPr>
          <p:cNvSpPr/>
          <p:nvPr/>
        </p:nvSpPr>
        <p:spPr>
          <a:xfrm>
            <a:off x="876300" y="457200"/>
            <a:ext cx="73914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The LIPID MAPS In-Silico Structure Database (LMISSD) </a:t>
            </a:r>
            <a:r>
              <a:rPr lang="en-US" dirty="0"/>
              <a:t>is a relational database generated by computational expansion of headgroups and chains for a large number of commonly occurring lipid classes. It contains over 1.1 million structures and </a:t>
            </a:r>
            <a:r>
              <a:rPr lang="en-US" b="1" dirty="0">
                <a:solidFill>
                  <a:srgbClr val="FF0000"/>
                </a:solidFill>
              </a:rPr>
              <a:t>is a separate entity </a:t>
            </a:r>
            <a:r>
              <a:rPr lang="en-US" dirty="0"/>
              <a:t>from the curated LIPID MAPS Structure Database (LMSD) which is a repository for experimentally identified lipids.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7A79394-9F14-424E-85D5-DCFBB9DF98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406" y="2819399"/>
            <a:ext cx="7737994" cy="371913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D7173E3-5633-4E8E-9752-FD88B56BC3B3}"/>
              </a:ext>
            </a:extLst>
          </p:cNvPr>
          <p:cNvSpPr txBox="1"/>
          <p:nvPr/>
        </p:nvSpPr>
        <p:spPr>
          <a:xfrm>
            <a:off x="2209800" y="2296217"/>
            <a:ext cx="3541354" cy="369332"/>
          </a:xfrm>
          <a:prstGeom prst="rect">
            <a:avLst/>
          </a:prstGeom>
          <a:solidFill>
            <a:srgbClr val="FDEFB5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Resources </a:t>
            </a:r>
            <a:r>
              <a:rPr lang="en-US" dirty="0">
                <a:solidFill>
                  <a:srgbClr val="7030A0"/>
                </a:solidFill>
                <a:sym typeface="Wingdings" panose="05000000000000000000" pitchFamily="2" charset="2"/>
              </a:rPr>
              <a:t>Databases  LMISSD</a:t>
            </a:r>
            <a:endParaRPr lang="en-US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57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34EEEF08-B1EE-4BB2-9845-A2E127F374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792617"/>
            <a:ext cx="8382000" cy="587495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981D21B-102F-475A-96E3-F2A8168D79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407" y="1355928"/>
            <a:ext cx="5073707" cy="352087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C197400-8320-4630-AF36-71149A714EAB}"/>
              </a:ext>
            </a:extLst>
          </p:cNvPr>
          <p:cNvSpPr/>
          <p:nvPr/>
        </p:nvSpPr>
        <p:spPr>
          <a:xfrm>
            <a:off x="1933574" y="151146"/>
            <a:ext cx="57626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Navigating the hierarchy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96FD3EC-C4BE-4639-86E8-DA8C06CE46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4300" y="2100399"/>
            <a:ext cx="5927500" cy="395166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F7F6897-5CC4-4529-B017-4B783D4A55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6739" y="2702542"/>
            <a:ext cx="7042921" cy="351125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1EA60C5-71D3-4FD9-B8F9-ED38B59BFF2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7021" y="3349715"/>
            <a:ext cx="8079900" cy="316273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0C2A9F8-140E-4297-B5C3-4251600151B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97787" y="1173910"/>
            <a:ext cx="7299784" cy="533854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53949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 bwMode="auto">
          <a:xfrm>
            <a:off x="304800" y="228600"/>
            <a:ext cx="838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kern="0" dirty="0">
                <a:solidFill>
                  <a:srgbClr val="000000"/>
                </a:solidFill>
                <a:cs typeface="Arial" charset="0"/>
              </a:rPr>
              <a:t>Lipid MAPS Gene/Proteome Database (LMPD)</a:t>
            </a:r>
            <a:br>
              <a:rPr lang="en-US" sz="2800" b="1" kern="0" dirty="0">
                <a:solidFill>
                  <a:srgbClr val="000000"/>
                </a:solidFill>
                <a:cs typeface="Arial" charset="0"/>
              </a:rPr>
            </a:br>
            <a:endParaRPr lang="en-US" sz="2800" b="1" kern="0" dirty="0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436F51D-BF50-4AD2-9009-546D46E8E4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358" y="1524000"/>
            <a:ext cx="8534400" cy="459428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5B6F1B1-99DB-4B2B-865A-E96945F790CA}"/>
              </a:ext>
            </a:extLst>
          </p:cNvPr>
          <p:cNvSpPr txBox="1"/>
          <p:nvPr/>
        </p:nvSpPr>
        <p:spPr>
          <a:xfrm>
            <a:off x="2286000" y="887968"/>
            <a:ext cx="3336170" cy="369332"/>
          </a:xfrm>
          <a:prstGeom prst="rect">
            <a:avLst/>
          </a:prstGeom>
          <a:solidFill>
            <a:srgbClr val="FDEFB5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Resources </a:t>
            </a:r>
            <a:r>
              <a:rPr lang="en-US" dirty="0">
                <a:solidFill>
                  <a:srgbClr val="7030A0"/>
                </a:solidFill>
                <a:sym typeface="Wingdings" panose="05000000000000000000" pitchFamily="2" charset="2"/>
              </a:rPr>
              <a:t>Databases  LMPD</a:t>
            </a:r>
            <a:endParaRPr lang="en-US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4900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 bwMode="auto">
          <a:xfrm>
            <a:off x="279714" y="49087"/>
            <a:ext cx="8407086" cy="648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kern="0" dirty="0" err="1">
                <a:solidFill>
                  <a:srgbClr val="000000"/>
                </a:solidFill>
                <a:cs typeface="Arial" charset="0"/>
              </a:rPr>
              <a:t>LMPD:Data</a:t>
            </a:r>
            <a:r>
              <a:rPr lang="en-US" sz="2800" b="1" kern="0" dirty="0">
                <a:solidFill>
                  <a:srgbClr val="000000"/>
                </a:solidFill>
                <a:cs typeface="Arial" charset="0"/>
              </a:rPr>
              <a:t> collection strategy</a:t>
            </a:r>
          </a:p>
        </p:txBody>
      </p:sp>
      <p:sp>
        <p:nvSpPr>
          <p:cNvPr id="3" name="Rounded Rectangle 2"/>
          <p:cNvSpPr/>
          <p:nvPr/>
        </p:nvSpPr>
        <p:spPr bwMode="auto">
          <a:xfrm>
            <a:off x="3044981" y="2479314"/>
            <a:ext cx="2514600" cy="457199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Entrez</a:t>
            </a: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Gene ID list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48266" y="702120"/>
            <a:ext cx="3514068" cy="923330"/>
          </a:xfrm>
          <a:prstGeom prst="rect">
            <a:avLst/>
          </a:prstGeom>
          <a:solidFill>
            <a:srgbClr val="FDEFB5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Lipid-related keywords in gene names, metabolic pathways and ontology terms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59331" y="1864045"/>
            <a:ext cx="1704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Manual curation</a:t>
            </a:r>
          </a:p>
        </p:txBody>
      </p:sp>
      <p:sp>
        <p:nvSpPr>
          <p:cNvPr id="6" name="Rounded Rectangle 5"/>
          <p:cNvSpPr/>
          <p:nvPr/>
        </p:nvSpPr>
        <p:spPr bwMode="auto">
          <a:xfrm>
            <a:off x="507843" y="3856878"/>
            <a:ext cx="2051488" cy="457199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NCBI </a:t>
            </a:r>
            <a:r>
              <a:rPr kumimoji="0" lang="en-US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Entrez</a:t>
            </a: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6228755" y="3856878"/>
            <a:ext cx="2203888" cy="457199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UniProt</a:t>
            </a: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" name="Octagon 7"/>
          <p:cNvSpPr/>
          <p:nvPr/>
        </p:nvSpPr>
        <p:spPr bwMode="auto">
          <a:xfrm>
            <a:off x="3593943" y="3455561"/>
            <a:ext cx="1524000" cy="1220069"/>
          </a:xfrm>
          <a:prstGeom prst="octagon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Python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>
                <a:latin typeface="Arial" pitchFamily="34" charset="0"/>
              </a:rPr>
              <a:t>program</a:t>
            </a: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507843" y="5179197"/>
            <a:ext cx="7924800" cy="713613"/>
          </a:xfrm>
          <a:prstGeom prst="round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Gene, mRNA, protein data, PTM</a:t>
            </a:r>
            <a:r>
              <a:rPr kumimoji="0" lang="en-US" sz="18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variants, motifs, homologs, cross-references, related proteins, ontologies, annotations, etc.</a:t>
            </a: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" name="Down Arrow 9"/>
          <p:cNvSpPr/>
          <p:nvPr/>
        </p:nvSpPr>
        <p:spPr bwMode="auto">
          <a:xfrm>
            <a:off x="4228629" y="1752600"/>
            <a:ext cx="254628" cy="702369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" name="Down Arrow 10"/>
          <p:cNvSpPr/>
          <p:nvPr/>
        </p:nvSpPr>
        <p:spPr bwMode="auto">
          <a:xfrm>
            <a:off x="4215615" y="3032198"/>
            <a:ext cx="267642" cy="395740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2" name="Down Arrow 11"/>
          <p:cNvSpPr/>
          <p:nvPr/>
        </p:nvSpPr>
        <p:spPr bwMode="auto">
          <a:xfrm>
            <a:off x="4215615" y="4755834"/>
            <a:ext cx="267642" cy="395740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3" name="Left-Right Arrow 12"/>
          <p:cNvSpPr/>
          <p:nvPr/>
        </p:nvSpPr>
        <p:spPr bwMode="auto">
          <a:xfrm>
            <a:off x="2714687" y="3915234"/>
            <a:ext cx="762000" cy="275449"/>
          </a:xfrm>
          <a:prstGeom prst="left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6" name="Left-Right Arrow 15"/>
          <p:cNvSpPr/>
          <p:nvPr/>
        </p:nvSpPr>
        <p:spPr bwMode="auto">
          <a:xfrm>
            <a:off x="5311399" y="3919363"/>
            <a:ext cx="762000" cy="275449"/>
          </a:xfrm>
          <a:prstGeom prst="left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7" name="Rounded Rectangle 16"/>
          <p:cNvSpPr/>
          <p:nvPr/>
        </p:nvSpPr>
        <p:spPr bwMode="auto">
          <a:xfrm>
            <a:off x="5311399" y="6115196"/>
            <a:ext cx="2051488" cy="457199"/>
          </a:xfrm>
          <a:prstGeom prst="round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LMPD database</a:t>
            </a:r>
          </a:p>
        </p:txBody>
      </p:sp>
      <p:sp>
        <p:nvSpPr>
          <p:cNvPr id="18" name="Bent-Up Arrow 17"/>
          <p:cNvSpPr/>
          <p:nvPr/>
        </p:nvSpPr>
        <p:spPr bwMode="auto">
          <a:xfrm rot="5400000">
            <a:off x="4504990" y="5775347"/>
            <a:ext cx="444050" cy="926743"/>
          </a:xfrm>
          <a:prstGeom prst="bentUp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3315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 bwMode="auto">
          <a:xfrm>
            <a:off x="990600" y="1159636"/>
            <a:ext cx="6860956" cy="457199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Entrez</a:t>
            </a: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Gene ID (DNA/genomic links)</a:t>
            </a:r>
          </a:p>
        </p:txBody>
      </p:sp>
      <p:sp>
        <p:nvSpPr>
          <p:cNvPr id="3" name="Rounded Rectangle 2"/>
          <p:cNvSpPr/>
          <p:nvPr/>
        </p:nvSpPr>
        <p:spPr bwMode="auto">
          <a:xfrm>
            <a:off x="992746" y="2479183"/>
            <a:ext cx="6858810" cy="457199"/>
          </a:xfrm>
          <a:prstGeom prst="round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RefSeq</a:t>
            </a: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mRNA ID’s (both coding and UTR variants)</a:t>
            </a:r>
          </a:p>
        </p:txBody>
      </p:sp>
      <p:sp>
        <p:nvSpPr>
          <p:cNvPr id="4" name="Rounded Rectangle 3"/>
          <p:cNvSpPr/>
          <p:nvPr/>
        </p:nvSpPr>
        <p:spPr bwMode="auto">
          <a:xfrm>
            <a:off x="992746" y="3805138"/>
            <a:ext cx="6858810" cy="45719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RefSeq</a:t>
            </a: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protein ID’s and sequences (unique</a:t>
            </a:r>
            <a:r>
              <a:rPr kumimoji="0" lang="en-US" sz="18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isoforms</a:t>
            </a: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)</a:t>
            </a:r>
          </a:p>
        </p:txBody>
      </p:sp>
      <p:sp>
        <p:nvSpPr>
          <p:cNvPr id="5" name="Rounded Rectangle 4"/>
          <p:cNvSpPr/>
          <p:nvPr/>
        </p:nvSpPr>
        <p:spPr bwMode="auto">
          <a:xfrm>
            <a:off x="990600" y="5093694"/>
            <a:ext cx="6860956" cy="685800"/>
          </a:xfrm>
          <a:prstGeom prst="roundRect">
            <a:avLst/>
          </a:prstGeom>
          <a:solidFill>
            <a:srgbClr val="BDFDFD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Post–translationally modified variants</a:t>
            </a:r>
            <a:r>
              <a:rPr kumimoji="0" lang="en-US" sz="18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(e.g. </a:t>
            </a:r>
            <a:r>
              <a:rPr kumimoji="0" lang="en-US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apo</a:t>
            </a: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-, mature forms, leader sequences, etc.)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17535" y="196591"/>
            <a:ext cx="8407086" cy="648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kern="0" dirty="0">
                <a:solidFill>
                  <a:srgbClr val="000000"/>
                </a:solidFill>
                <a:cs typeface="Arial" charset="0"/>
              </a:rPr>
              <a:t>LMPD organization: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kern="0" dirty="0">
                <a:solidFill>
                  <a:srgbClr val="000000"/>
                </a:solidFill>
                <a:cs typeface="Arial" charset="0"/>
              </a:rPr>
              <a:t>Gene-&gt; mRNA-&gt; (</a:t>
            </a:r>
            <a:r>
              <a:rPr lang="en-US" sz="2400" b="1" kern="0" dirty="0" err="1">
                <a:solidFill>
                  <a:srgbClr val="000000"/>
                </a:solidFill>
                <a:cs typeface="Arial" charset="0"/>
              </a:rPr>
              <a:t>apo</a:t>
            </a:r>
            <a:r>
              <a:rPr lang="en-US" sz="2400" b="1" kern="0" dirty="0">
                <a:solidFill>
                  <a:srgbClr val="000000"/>
                </a:solidFill>
                <a:cs typeface="Arial" charset="0"/>
              </a:rPr>
              <a:t>)protein -&gt; mature protein</a:t>
            </a:r>
          </a:p>
        </p:txBody>
      </p:sp>
      <p:sp>
        <p:nvSpPr>
          <p:cNvPr id="7" name="Down Arrow 6"/>
          <p:cNvSpPr/>
          <p:nvPr/>
        </p:nvSpPr>
        <p:spPr bwMode="auto">
          <a:xfrm>
            <a:off x="4101315" y="1696824"/>
            <a:ext cx="254628" cy="702369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" name="Down Arrow 7"/>
          <p:cNvSpPr/>
          <p:nvPr/>
        </p:nvSpPr>
        <p:spPr bwMode="auto">
          <a:xfrm>
            <a:off x="4101315" y="3054389"/>
            <a:ext cx="254628" cy="702369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" name="Down Arrow 8"/>
          <p:cNvSpPr/>
          <p:nvPr/>
        </p:nvSpPr>
        <p:spPr bwMode="auto">
          <a:xfrm>
            <a:off x="4101315" y="4326831"/>
            <a:ext cx="254628" cy="702369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8086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914400"/>
            <a:ext cx="8524875" cy="536257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609602" y="174838"/>
            <a:ext cx="7753348" cy="461612"/>
          </a:xfrm>
          <a:prstGeom prst="rect">
            <a:avLst/>
          </a:prstGeom>
        </p:spPr>
        <p:txBody>
          <a:bodyPr wrap="square" lIns="91386" tIns="45694" rIns="91386" bIns="4569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>
                <a:solidFill>
                  <a:prstClr val="black"/>
                </a:solidFill>
                <a:latin typeface="Verdana" pitchFamily="34" charset="0"/>
                <a:cs typeface="Arial" charset="0"/>
              </a:rPr>
              <a:t>LIPID MAPS </a:t>
            </a:r>
            <a:r>
              <a:rPr lang="en-US" sz="2400" b="1" dirty="0" err="1">
                <a:solidFill>
                  <a:prstClr val="black"/>
                </a:solidFill>
                <a:latin typeface="Verdana" pitchFamily="34" charset="0"/>
                <a:cs typeface="Arial" charset="0"/>
              </a:rPr>
              <a:t>Lipidomics</a:t>
            </a:r>
            <a:r>
              <a:rPr lang="en-US" sz="2400" b="1" dirty="0">
                <a:solidFill>
                  <a:prstClr val="black"/>
                </a:solidFill>
                <a:latin typeface="Verdana" pitchFamily="34" charset="0"/>
                <a:cs typeface="Arial" charset="0"/>
              </a:rPr>
              <a:t> Gateway</a:t>
            </a:r>
          </a:p>
        </p:txBody>
      </p:sp>
    </p:spTree>
    <p:extLst>
      <p:ext uri="{BB962C8B-B14F-4D97-AF65-F5344CB8AC3E}">
        <p14:creationId xmlns:p14="http://schemas.microsoft.com/office/powerpoint/2010/main" val="696289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304800" y="228600"/>
            <a:ext cx="8382000" cy="422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kern="0" dirty="0">
                <a:solidFill>
                  <a:srgbClr val="000000"/>
                </a:solidFill>
                <a:cs typeface="Arial" charset="0"/>
              </a:rPr>
              <a:t>LMPD query page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8D63CC2-C68B-4259-8D20-3D579485A7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850" y="1371600"/>
            <a:ext cx="7734300" cy="489468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BE02105-59BE-4015-9FAD-77AEBD292402}"/>
              </a:ext>
            </a:extLst>
          </p:cNvPr>
          <p:cNvSpPr txBox="1"/>
          <p:nvPr/>
        </p:nvSpPr>
        <p:spPr>
          <a:xfrm>
            <a:off x="2286000" y="712599"/>
            <a:ext cx="4947188" cy="369332"/>
          </a:xfrm>
          <a:prstGeom prst="rect">
            <a:avLst/>
          </a:prstGeom>
          <a:solidFill>
            <a:srgbClr val="FDEFB5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Resources </a:t>
            </a:r>
            <a:r>
              <a:rPr lang="en-US" dirty="0">
                <a:solidFill>
                  <a:srgbClr val="7030A0"/>
                </a:solidFill>
                <a:sym typeface="Wingdings" panose="05000000000000000000" pitchFamily="2" charset="2"/>
              </a:rPr>
              <a:t>Databases  LMPD Search LMPD</a:t>
            </a:r>
            <a:endParaRPr lang="en-US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9688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28074" y="-115553"/>
            <a:ext cx="838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kern="0" dirty="0">
                <a:solidFill>
                  <a:srgbClr val="000000"/>
                </a:solidFill>
                <a:cs typeface="Arial" charset="0"/>
              </a:rPr>
              <a:t>LMPD overview page: listing of annotations and isoforms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A49B0F7-C06A-4F03-A38C-CD71A93F00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000" y="990600"/>
            <a:ext cx="8077200" cy="408502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600" y="1524000"/>
            <a:ext cx="4518279" cy="51054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601658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1" y="119516"/>
            <a:ext cx="8229599" cy="386917"/>
          </a:xfrm>
        </p:spPr>
        <p:txBody>
          <a:bodyPr>
            <a:normAutofit fontScale="90000"/>
          </a:bodyPr>
          <a:lstStyle/>
          <a:p>
            <a:r>
              <a:rPr lang="en-US" sz="2400" b="1" dirty="0">
                <a:solidFill>
                  <a:schemeClr val="bg1"/>
                </a:solidFill>
                <a:cs typeface="Times New Roman" pitchFamily="18" charset="0"/>
              </a:rPr>
              <a:t>LIPID MAPS: Recommendations for drawing structures</a:t>
            </a:r>
            <a:r>
              <a:rPr lang="en-US" sz="2400" b="1" dirty="0">
                <a:cs typeface="Times New Roman" pitchFamily="18" charset="0"/>
              </a:rPr>
              <a:t> </a:t>
            </a:r>
            <a:r>
              <a:rPr lang="en-US" sz="2800" b="1" dirty="0">
                <a:cs typeface="Times New Roman" pitchFamily="18" charset="0"/>
              </a:rPr>
              <a:t/>
            </a:r>
            <a:br>
              <a:rPr lang="en-US" sz="2800" b="1" dirty="0">
                <a:cs typeface="Times New Roman" pitchFamily="18" charset="0"/>
              </a:rPr>
            </a:b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Consistent structure representation across classes</a:t>
            </a:r>
          </a:p>
        </p:txBody>
      </p:sp>
      <p:grpSp>
        <p:nvGrpSpPr>
          <p:cNvPr id="39939" name="Group 10"/>
          <p:cNvGrpSpPr>
            <a:grpSpLocks/>
          </p:cNvGrpSpPr>
          <p:nvPr/>
        </p:nvGrpSpPr>
        <p:grpSpPr bwMode="auto">
          <a:xfrm>
            <a:off x="152401" y="762000"/>
            <a:ext cx="7720013" cy="6096000"/>
            <a:chOff x="159126" y="947738"/>
            <a:chExt cx="7862512" cy="5700712"/>
          </a:xfrm>
        </p:grpSpPr>
        <p:sp>
          <p:nvSpPr>
            <p:cNvPr id="39946" name="Rectangle 3"/>
            <p:cNvSpPr>
              <a:spLocks noChangeArrowheads="1"/>
            </p:cNvSpPr>
            <p:nvPr/>
          </p:nvSpPr>
          <p:spPr bwMode="auto">
            <a:xfrm>
              <a:off x="319087" y="947738"/>
              <a:ext cx="7702551" cy="570071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FF9900"/>
                </a:solidFill>
              </a:endParaRPr>
            </a:p>
          </p:txBody>
        </p:sp>
        <p:sp>
          <p:nvSpPr>
            <p:cNvPr id="39947" name="Text Box 4"/>
            <p:cNvSpPr txBox="1">
              <a:spLocks noChangeArrowheads="1"/>
            </p:cNvSpPr>
            <p:nvPr/>
          </p:nvSpPr>
          <p:spPr bwMode="auto">
            <a:xfrm>
              <a:off x="239107" y="1206500"/>
              <a:ext cx="2211993" cy="374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000">
                  <a:solidFill>
                    <a:srgbClr val="FF9900"/>
                  </a:solidFill>
                </a:rPr>
                <a:t>Fatty Acyls(FA)</a:t>
              </a:r>
            </a:p>
          </p:txBody>
        </p:sp>
        <p:sp>
          <p:nvSpPr>
            <p:cNvPr id="39948" name="Text Box 5"/>
            <p:cNvSpPr txBox="1">
              <a:spLocks noChangeArrowheads="1"/>
            </p:cNvSpPr>
            <p:nvPr/>
          </p:nvSpPr>
          <p:spPr bwMode="auto">
            <a:xfrm>
              <a:off x="239107" y="5048250"/>
              <a:ext cx="2347994" cy="374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000">
                  <a:solidFill>
                    <a:srgbClr val="FF9900"/>
                  </a:solidFill>
                </a:rPr>
                <a:t>Sterol Lipids (ST)</a:t>
              </a:r>
            </a:p>
          </p:txBody>
        </p:sp>
        <p:sp>
          <p:nvSpPr>
            <p:cNvPr id="39949" name="Text Box 6"/>
            <p:cNvSpPr txBox="1">
              <a:spLocks noChangeArrowheads="1"/>
            </p:cNvSpPr>
            <p:nvPr/>
          </p:nvSpPr>
          <p:spPr bwMode="auto">
            <a:xfrm>
              <a:off x="159126" y="2982913"/>
              <a:ext cx="3567540" cy="374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000">
                  <a:solidFill>
                    <a:srgbClr val="FF9900"/>
                  </a:solidFill>
                </a:rPr>
                <a:t>Glycerophospholipids (GP)</a:t>
              </a:r>
            </a:p>
          </p:txBody>
        </p:sp>
        <p:sp>
          <p:nvSpPr>
            <p:cNvPr id="39950" name="Text Box 7"/>
            <p:cNvSpPr txBox="1">
              <a:spLocks noChangeArrowheads="1"/>
            </p:cNvSpPr>
            <p:nvPr/>
          </p:nvSpPr>
          <p:spPr bwMode="auto">
            <a:xfrm>
              <a:off x="159126" y="3890963"/>
              <a:ext cx="2509620" cy="374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000">
                  <a:solidFill>
                    <a:srgbClr val="FF9900"/>
                  </a:solidFill>
                </a:rPr>
                <a:t>Sphingolipids (SP)</a:t>
              </a:r>
            </a:p>
          </p:txBody>
        </p:sp>
        <p:sp>
          <p:nvSpPr>
            <p:cNvPr id="39951" name="Text Box 8"/>
            <p:cNvSpPr txBox="1">
              <a:spLocks noChangeArrowheads="1"/>
            </p:cNvSpPr>
            <p:nvPr/>
          </p:nvSpPr>
          <p:spPr bwMode="auto">
            <a:xfrm>
              <a:off x="159126" y="6135688"/>
              <a:ext cx="3117474" cy="374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000">
                  <a:solidFill>
                    <a:srgbClr val="FF9900"/>
                  </a:solidFill>
                </a:rPr>
                <a:t>Prenol Lipids (PR)</a:t>
              </a:r>
            </a:p>
          </p:txBody>
        </p:sp>
        <p:sp>
          <p:nvSpPr>
            <p:cNvPr id="39952" name="Text Box 9"/>
            <p:cNvSpPr txBox="1">
              <a:spLocks noChangeArrowheads="1"/>
            </p:cNvSpPr>
            <p:nvPr/>
          </p:nvSpPr>
          <p:spPr bwMode="auto">
            <a:xfrm>
              <a:off x="239107" y="1976438"/>
              <a:ext cx="2447582" cy="374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000">
                  <a:solidFill>
                    <a:srgbClr val="FF9900"/>
                  </a:solidFill>
                </a:rPr>
                <a:t>Glycerolipids (GL)</a:t>
              </a:r>
            </a:p>
          </p:txBody>
        </p:sp>
      </p:grpSp>
      <p:graphicFrame>
        <p:nvGraphicFramePr>
          <p:cNvPr id="39940" name="Object 11"/>
          <p:cNvGraphicFramePr>
            <a:graphicFrameLocks noChangeAspect="1"/>
          </p:cNvGraphicFramePr>
          <p:nvPr/>
        </p:nvGraphicFramePr>
        <p:xfrm>
          <a:off x="3048000" y="685800"/>
          <a:ext cx="4184650" cy="661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276" name="CS ChemDraw Drawing" r:id="rId3" imgW="5629300" imgH="891162" progId="">
                  <p:embed/>
                </p:oleObj>
              </mc:Choice>
              <mc:Fallback>
                <p:oleObj name="CS ChemDraw Drawing" r:id="rId3" imgW="5629300" imgH="891162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685800"/>
                        <a:ext cx="4184650" cy="661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41" name="Object 12"/>
          <p:cNvGraphicFramePr>
            <a:graphicFrameLocks noChangeAspect="1"/>
          </p:cNvGraphicFramePr>
          <p:nvPr/>
        </p:nvGraphicFramePr>
        <p:xfrm>
          <a:off x="3429000" y="1635125"/>
          <a:ext cx="4637088" cy="1133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277" name="CS ChemDraw Drawing" r:id="rId5" imgW="5932389" imgH="1448881" progId="">
                  <p:embed/>
                </p:oleObj>
              </mc:Choice>
              <mc:Fallback>
                <p:oleObj name="CS ChemDraw Drawing" r:id="rId5" imgW="5932389" imgH="1448881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1635125"/>
                        <a:ext cx="4637088" cy="1133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42" name="Object 13"/>
          <p:cNvGraphicFramePr>
            <a:graphicFrameLocks noChangeAspect="1"/>
          </p:cNvGraphicFramePr>
          <p:nvPr/>
        </p:nvGraphicFramePr>
        <p:xfrm>
          <a:off x="3657600" y="2814658"/>
          <a:ext cx="5340350" cy="993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278" name="CS ChemDraw Drawing" r:id="rId7" imgW="7549675" imgH="1404836" progId="">
                  <p:embed/>
                </p:oleObj>
              </mc:Choice>
              <mc:Fallback>
                <p:oleObj name="CS ChemDraw Drawing" r:id="rId7" imgW="7549675" imgH="1404836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2814658"/>
                        <a:ext cx="5340350" cy="993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43" name="Object 15"/>
          <p:cNvGraphicFramePr>
            <a:graphicFrameLocks noChangeAspect="1"/>
          </p:cNvGraphicFramePr>
          <p:nvPr/>
        </p:nvGraphicFramePr>
        <p:xfrm>
          <a:off x="4419600" y="4724420"/>
          <a:ext cx="4524375" cy="1344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279" name="CS ChemDraw Drawing" r:id="rId9" imgW="7593707" imgH="2258168" progId="">
                  <p:embed/>
                </p:oleObj>
              </mc:Choice>
              <mc:Fallback>
                <p:oleObj name="CS ChemDraw Drawing" r:id="rId9" imgW="7593707" imgH="2258168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4724420"/>
                        <a:ext cx="4524375" cy="1344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44" name="Object 16"/>
          <p:cNvGraphicFramePr>
            <a:graphicFrameLocks noChangeAspect="1"/>
          </p:cNvGraphicFramePr>
          <p:nvPr/>
        </p:nvGraphicFramePr>
        <p:xfrm>
          <a:off x="3657600" y="6248400"/>
          <a:ext cx="3124200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280" name="CS ChemDraw Drawing" r:id="rId11" imgW="4724085" imgH="761460" progId="">
                  <p:embed/>
                </p:oleObj>
              </mc:Choice>
              <mc:Fallback>
                <p:oleObj name="CS ChemDraw Drawing" r:id="rId11" imgW="4724085" imgH="7614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6248400"/>
                        <a:ext cx="3124200" cy="503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45" name="Object 17"/>
          <p:cNvGraphicFramePr>
            <a:graphicFrameLocks noChangeAspect="1"/>
          </p:cNvGraphicFramePr>
          <p:nvPr/>
        </p:nvGraphicFramePr>
        <p:xfrm>
          <a:off x="3429000" y="3962400"/>
          <a:ext cx="4325938" cy="1106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281" name="CS ChemDraw Drawing" r:id="rId13" imgW="6668502" imgH="1706394" progId="">
                  <p:embed/>
                </p:oleObj>
              </mc:Choice>
              <mc:Fallback>
                <p:oleObj name="CS ChemDraw Drawing" r:id="rId13" imgW="6668502" imgH="1706394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3962400"/>
                        <a:ext cx="4325938" cy="1106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31649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/>
          </p:nvPr>
        </p:nvGraphicFramePr>
        <p:xfrm>
          <a:off x="609606" y="1524000"/>
          <a:ext cx="8124755" cy="434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180" name="CS ChemDraw Drawing" r:id="rId3" imgW="7013191" imgH="3750283" progId="ChemDraw.Document.6.0">
                  <p:embed/>
                </p:oleObj>
              </mc:Choice>
              <mc:Fallback>
                <p:oleObj name="CS ChemDraw Drawing" r:id="rId3" imgW="7013191" imgH="3750283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6" y="1524000"/>
                        <a:ext cx="8124755" cy="434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sz="3800" dirty="0">
                <a:solidFill>
                  <a:prstClr val="black"/>
                </a:solidFill>
              </a:rPr>
              <a:t>Structural comparison of SM and PC</a:t>
            </a:r>
          </a:p>
        </p:txBody>
      </p:sp>
    </p:spTree>
    <p:extLst>
      <p:ext uri="{BB962C8B-B14F-4D97-AF65-F5344CB8AC3E}">
        <p14:creationId xmlns:p14="http://schemas.microsoft.com/office/powerpoint/2010/main" val="291849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A8087A1-D565-4761-8182-0D80670C5E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324" y="2149487"/>
            <a:ext cx="7943850" cy="4443711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CC3EFB4-4E84-4C82-BF59-59E5886ADAE5}"/>
              </a:ext>
            </a:extLst>
          </p:cNvPr>
          <p:cNvSpPr txBox="1"/>
          <p:nvPr/>
        </p:nvSpPr>
        <p:spPr>
          <a:xfrm>
            <a:off x="2286000" y="1219200"/>
            <a:ext cx="3857146" cy="369332"/>
          </a:xfrm>
          <a:prstGeom prst="rect">
            <a:avLst/>
          </a:prstGeom>
          <a:solidFill>
            <a:srgbClr val="FDEFB5"/>
          </a:solidFill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</a:rPr>
              <a:t>Resources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sym typeface="Wingdings" panose="05000000000000000000" pitchFamily="2" charset="2"/>
              </a:rPr>
              <a:t>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sym typeface="Wingdings" panose="05000000000000000000" pitchFamily="2" charset="2"/>
              </a:rPr>
              <a:t>ToolsStructure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sym typeface="Wingdings" panose="05000000000000000000" pitchFamily="2" charset="2"/>
              </a:rPr>
              <a:t> Drawing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6" name="Text Box 470">
            <a:extLst>
              <a:ext uri="{FF2B5EF4-FFF2-40B4-BE49-F238E27FC236}">
                <a16:creationId xmlns:a16="http://schemas.microsoft.com/office/drawing/2014/main" id="{0CE4909C-E466-4953-B600-5D3C877273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1784949"/>
            <a:ext cx="754232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5851525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5851525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5851525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5851525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5851525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585152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585152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585152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585152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1400" dirty="0">
                <a:solidFill>
                  <a:srgbClr val="3333CC"/>
                </a:solidFill>
                <a:latin typeface="Verdana" pitchFamily="34" charset="0"/>
              </a:rPr>
              <a:t>Online drawing tools for various lipid categories (FA,GL,GP,SP,ST)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B699531-184E-40FC-B2BB-AEC2E199D2D3}"/>
              </a:ext>
            </a:extLst>
          </p:cNvPr>
          <p:cNvSpPr txBox="1"/>
          <p:nvPr/>
        </p:nvSpPr>
        <p:spPr>
          <a:xfrm>
            <a:off x="2509202" y="310876"/>
            <a:ext cx="34107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Drawing lipid structures</a:t>
            </a:r>
          </a:p>
        </p:txBody>
      </p:sp>
    </p:spTree>
    <p:extLst>
      <p:ext uri="{BB962C8B-B14F-4D97-AF65-F5344CB8AC3E}">
        <p14:creationId xmlns:p14="http://schemas.microsoft.com/office/powerpoint/2010/main" val="416824411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2797C0D-825B-4B0A-B53F-B575D5436E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0727" y="5141846"/>
            <a:ext cx="4802545" cy="1572728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3B71154-3DD1-402F-A8BC-69888E9A75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230" y="797357"/>
            <a:ext cx="3712675" cy="2246801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4B8749E-2C91-4615-9446-7A83FF76C4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1" y="799096"/>
            <a:ext cx="3472328" cy="2246801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49159" name="Right Arrow 7"/>
          <p:cNvSpPr>
            <a:spLocks noChangeArrowheads="1"/>
          </p:cNvSpPr>
          <p:nvPr/>
        </p:nvSpPr>
        <p:spPr bwMode="auto">
          <a:xfrm>
            <a:off x="3826281" y="2286000"/>
            <a:ext cx="795338" cy="228600"/>
          </a:xfrm>
          <a:prstGeom prst="rightArrow">
            <a:avLst>
              <a:gd name="adj1" fmla="val 50000"/>
              <a:gd name="adj2" fmla="val 50142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5851525" fontAlgn="base">
              <a:spcBef>
                <a:spcPct val="0"/>
              </a:spcBef>
              <a:spcAft>
                <a:spcPct val="0"/>
              </a:spcAft>
            </a:pPr>
            <a:endParaRPr lang="en-US" sz="115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304800" y="152400"/>
            <a:ext cx="7690883" cy="420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kern="0" dirty="0"/>
              <a:t>(a) Menu-based drawing interface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B9C23D-47BC-4E1D-A691-17F431DAEB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3026" y="4100268"/>
            <a:ext cx="6097945" cy="765433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13" name="Right Arrow 7">
            <a:extLst>
              <a:ext uri="{FF2B5EF4-FFF2-40B4-BE49-F238E27FC236}">
                <a16:creationId xmlns:a16="http://schemas.microsoft.com/office/drawing/2014/main" id="{CF30BC25-49C2-4A1A-93C6-3E67525B59C8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4098131" y="5068705"/>
            <a:ext cx="795338" cy="228600"/>
          </a:xfrm>
          <a:prstGeom prst="rightArrow">
            <a:avLst>
              <a:gd name="adj1" fmla="val 50000"/>
              <a:gd name="adj2" fmla="val 50142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5851525" fontAlgn="base">
              <a:spcBef>
                <a:spcPct val="0"/>
              </a:spcBef>
              <a:spcAft>
                <a:spcPct val="0"/>
              </a:spcAft>
            </a:pPr>
            <a:endParaRPr lang="en-US" sz="115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5" name="Rectangle 3">
            <a:extLst>
              <a:ext uri="{FF2B5EF4-FFF2-40B4-BE49-F238E27FC236}">
                <a16:creationId xmlns:a16="http://schemas.microsoft.com/office/drawing/2014/main" id="{A52724F8-9B7D-4497-A97B-DAD5DD6755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058" y="3465361"/>
            <a:ext cx="7690883" cy="420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kern="0" dirty="0"/>
              <a:t>(b) Abbreviation-based drawing interface</a:t>
            </a:r>
          </a:p>
        </p:txBody>
      </p:sp>
    </p:spTree>
    <p:extLst>
      <p:ext uri="{BB962C8B-B14F-4D97-AF65-F5344CB8AC3E}">
        <p14:creationId xmlns:p14="http://schemas.microsoft.com/office/powerpoint/2010/main" val="290483618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2939A1E-DBE8-4D3A-B469-A276C03493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" y="1649126"/>
            <a:ext cx="8267700" cy="51126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49159" name="Right Arrow 7"/>
          <p:cNvSpPr>
            <a:spLocks noChangeArrowheads="1"/>
          </p:cNvSpPr>
          <p:nvPr/>
        </p:nvSpPr>
        <p:spPr bwMode="auto">
          <a:xfrm rot="5400000">
            <a:off x="6763694" y="2608906"/>
            <a:ext cx="950612" cy="304800"/>
          </a:xfrm>
          <a:prstGeom prst="rightArrow">
            <a:avLst>
              <a:gd name="adj1" fmla="val 50000"/>
              <a:gd name="adj2" fmla="val 50142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5851525" fontAlgn="base">
              <a:spcBef>
                <a:spcPct val="0"/>
              </a:spcBef>
              <a:spcAft>
                <a:spcPct val="0"/>
              </a:spcAft>
            </a:pPr>
            <a:endParaRPr lang="en-US" sz="115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304800" y="152400"/>
            <a:ext cx="7690883" cy="420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kern="0" dirty="0"/>
              <a:t>(c) REST service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A60F00E-0289-416B-983E-7C85728EDF11}"/>
              </a:ext>
            </a:extLst>
          </p:cNvPr>
          <p:cNvSpPr txBox="1"/>
          <p:nvPr/>
        </p:nvSpPr>
        <p:spPr>
          <a:xfrm>
            <a:off x="2882150" y="830438"/>
            <a:ext cx="2584362" cy="369332"/>
          </a:xfrm>
          <a:prstGeom prst="rect">
            <a:avLst/>
          </a:prstGeom>
          <a:solidFill>
            <a:srgbClr val="F79646">
              <a:lumMod val="40000"/>
              <a:lumOff val="60000"/>
            </a:srgbClr>
          </a:solidFill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</a:rPr>
              <a:t>Resources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sym typeface="Wingdings" panose="05000000000000000000" pitchFamily="2" charset="2"/>
              </a:rPr>
              <a:t>REST service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05D4982-9562-4220-B971-FA42DE7A98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3526" y="3429000"/>
            <a:ext cx="4599600" cy="2873051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14" name="Right Arrow 7">
            <a:extLst>
              <a:ext uri="{FF2B5EF4-FFF2-40B4-BE49-F238E27FC236}">
                <a16:creationId xmlns:a16="http://schemas.microsoft.com/office/drawing/2014/main" id="{7FE31FB6-7908-4DF5-9958-7D58D7243D72}"/>
              </a:ext>
            </a:extLst>
          </p:cNvPr>
          <p:cNvSpPr>
            <a:spLocks noChangeArrowheads="1"/>
          </p:cNvSpPr>
          <p:nvPr/>
        </p:nvSpPr>
        <p:spPr bwMode="auto">
          <a:xfrm rot="6743435">
            <a:off x="1904058" y="2249882"/>
            <a:ext cx="950612" cy="304800"/>
          </a:xfrm>
          <a:prstGeom prst="rightArrow">
            <a:avLst>
              <a:gd name="adj1" fmla="val 50000"/>
              <a:gd name="adj2" fmla="val 50142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5851525" fontAlgn="base">
              <a:spcBef>
                <a:spcPct val="0"/>
              </a:spcBef>
              <a:spcAft>
                <a:spcPct val="0"/>
              </a:spcAft>
            </a:pPr>
            <a:endParaRPr lang="en-US" sz="115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6964EF6-CBB1-4AE8-AA4C-9E485F646798}"/>
              </a:ext>
            </a:extLst>
          </p:cNvPr>
          <p:cNvSpPr txBox="1"/>
          <p:nvPr/>
        </p:nvSpPr>
        <p:spPr>
          <a:xfrm>
            <a:off x="304801" y="3588862"/>
            <a:ext cx="3581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53 different lipid classes with examples and explanation of the abbreviation syntax</a:t>
            </a:r>
          </a:p>
        </p:txBody>
      </p:sp>
    </p:spTree>
    <p:extLst>
      <p:ext uri="{BB962C8B-B14F-4D97-AF65-F5344CB8AC3E}">
        <p14:creationId xmlns:p14="http://schemas.microsoft.com/office/powerpoint/2010/main" val="184387804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371600"/>
            <a:ext cx="6324600" cy="535622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Text Box 470"/>
          <p:cNvSpPr txBox="1">
            <a:spLocks noChangeArrowheads="1"/>
          </p:cNvSpPr>
          <p:nvPr/>
        </p:nvSpPr>
        <p:spPr bwMode="auto">
          <a:xfrm>
            <a:off x="152400" y="152400"/>
            <a:ext cx="8839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5851525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b="1" kern="0" dirty="0">
                <a:cs typeface="Arial" charset="0"/>
              </a:rPr>
              <a:t>Online generation of </a:t>
            </a:r>
            <a:r>
              <a:rPr lang="en-US" sz="2400" b="1" kern="0" dirty="0" err="1">
                <a:cs typeface="Arial" charset="0"/>
              </a:rPr>
              <a:t>glycan</a:t>
            </a:r>
            <a:r>
              <a:rPr lang="en-US" sz="2400" b="1" kern="0" dirty="0">
                <a:cs typeface="Arial" charset="0"/>
              </a:rPr>
              <a:t> structures in full  chair conformation</a:t>
            </a:r>
          </a:p>
        </p:txBody>
      </p:sp>
      <p:sp>
        <p:nvSpPr>
          <p:cNvPr id="50180" name="TextBox 3"/>
          <p:cNvSpPr txBox="1">
            <a:spLocks noChangeArrowheads="1"/>
          </p:cNvSpPr>
          <p:nvPr/>
        </p:nvSpPr>
        <p:spPr bwMode="auto">
          <a:xfrm>
            <a:off x="228600" y="1219200"/>
            <a:ext cx="1219200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5851525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5851525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5851525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5851525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5851525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585152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585152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585152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585152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 i="1" u="sng">
                <a:solidFill>
                  <a:srgbClr val="FF0000"/>
                </a:solidFill>
              </a:rPr>
              <a:t>Sugars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3333CC"/>
                </a:solidFill>
              </a:rPr>
              <a:t>Glc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3333CC"/>
                </a:solidFill>
              </a:rPr>
              <a:t>Gal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3333CC"/>
                </a:solidFill>
              </a:rPr>
              <a:t>GlcNAc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3333CC"/>
                </a:solidFill>
              </a:rPr>
              <a:t>GalNac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3333CC"/>
                </a:solidFill>
              </a:rPr>
              <a:t>Xyl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3333CC"/>
                </a:solidFill>
              </a:rPr>
              <a:t>Fuc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3333CC"/>
                </a:solidFill>
              </a:rPr>
              <a:t>Man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3333CC"/>
                </a:solidFill>
              </a:rPr>
              <a:t>NeuAc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3333CC"/>
                </a:solidFill>
              </a:rPr>
              <a:t>NeuGc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3333CC"/>
                </a:solidFill>
              </a:rPr>
              <a:t>KDN</a:t>
            </a:r>
          </a:p>
        </p:txBody>
      </p:sp>
      <p:sp>
        <p:nvSpPr>
          <p:cNvPr id="50181" name="TextBox 4"/>
          <p:cNvSpPr txBox="1">
            <a:spLocks noChangeArrowheads="1"/>
          </p:cNvSpPr>
          <p:nvPr/>
        </p:nvSpPr>
        <p:spPr bwMode="auto">
          <a:xfrm>
            <a:off x="228600" y="5334000"/>
            <a:ext cx="1981200" cy="7381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defTabSz="5851525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5851525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5851525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5851525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5851525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585152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585152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585152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585152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 i="1" u="sng">
                <a:solidFill>
                  <a:srgbClr val="FF0000"/>
                </a:solidFill>
              </a:rPr>
              <a:t>Anomeric Carbon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3333CC"/>
                </a:solidFill>
                <a:latin typeface="Symbol" pitchFamily="18" charset="2"/>
              </a:rPr>
              <a:t>a</a:t>
            </a:r>
            <a:r>
              <a:rPr lang="en-US" sz="1400">
                <a:solidFill>
                  <a:srgbClr val="3333CC"/>
                </a:solidFill>
              </a:rPr>
              <a:t> or </a:t>
            </a:r>
            <a:r>
              <a:rPr lang="en-US" sz="1400">
                <a:solidFill>
                  <a:srgbClr val="3333CC"/>
                </a:solidFill>
                <a:latin typeface="Symbol" pitchFamily="18" charset="2"/>
              </a:rPr>
              <a:t>b</a:t>
            </a:r>
            <a:r>
              <a:rPr lang="en-US" sz="1400">
                <a:solidFill>
                  <a:srgbClr val="3333CC"/>
                </a:solidFill>
              </a:rPr>
              <a:t> linkages may be specified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9933DD8-F28C-4937-959E-75B5191DA28D}"/>
              </a:ext>
            </a:extLst>
          </p:cNvPr>
          <p:cNvSpPr txBox="1"/>
          <p:nvPr/>
        </p:nvSpPr>
        <p:spPr>
          <a:xfrm>
            <a:off x="2209800" y="712419"/>
            <a:ext cx="4701928" cy="369332"/>
          </a:xfrm>
          <a:prstGeom prst="rect">
            <a:avLst/>
          </a:prstGeom>
          <a:solidFill>
            <a:srgbClr val="F79646">
              <a:lumMod val="40000"/>
              <a:lumOff val="60000"/>
            </a:srgbClr>
          </a:solidFill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</a:rPr>
              <a:t>Resources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sym typeface="Wingdings" panose="05000000000000000000" pitchFamily="2" charset="2"/>
              </a:rPr>
              <a:t>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sym typeface="Wingdings" panose="05000000000000000000" pitchFamily="2" charset="2"/>
              </a:rPr>
              <a:t>ToolsStructure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sym typeface="Wingdings" panose="05000000000000000000" pitchFamily="2" charset="2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sym typeface="Wingdings" panose="05000000000000000000" pitchFamily="2" charset="2"/>
              </a:rPr>
              <a:t>DrawingGlcans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4759612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2BBDA20-451C-4D6E-9C2B-B46A0C5D5E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" y="1676400"/>
            <a:ext cx="8305800" cy="4747933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DE8E623-249E-4F86-923B-1FC04254FD15}"/>
              </a:ext>
            </a:extLst>
          </p:cNvPr>
          <p:cNvSpPr txBox="1"/>
          <p:nvPr/>
        </p:nvSpPr>
        <p:spPr>
          <a:xfrm>
            <a:off x="2590800" y="1066800"/>
            <a:ext cx="3505200" cy="381000"/>
          </a:xfrm>
          <a:prstGeom prst="rect">
            <a:avLst/>
          </a:prstGeom>
          <a:solidFill>
            <a:srgbClr val="FDEFB5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Resources </a:t>
            </a:r>
            <a:r>
              <a:rPr lang="en-US" dirty="0">
                <a:solidFill>
                  <a:srgbClr val="7030A0"/>
                </a:solidFill>
                <a:sym typeface="Wingdings" panose="05000000000000000000" pitchFamily="2" charset="2"/>
              </a:rPr>
              <a:t>Tools  MS analysis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7884887-F798-4C9C-B16A-EAAA05F99F15}"/>
              </a:ext>
            </a:extLst>
          </p:cNvPr>
          <p:cNvSpPr txBox="1"/>
          <p:nvPr/>
        </p:nvSpPr>
        <p:spPr>
          <a:xfrm>
            <a:off x="2573079" y="277724"/>
            <a:ext cx="33754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Mass spectrometry tools</a:t>
            </a:r>
          </a:p>
        </p:txBody>
      </p:sp>
    </p:spTree>
    <p:extLst>
      <p:ext uri="{BB962C8B-B14F-4D97-AF65-F5344CB8AC3E}">
        <p14:creationId xmlns:p14="http://schemas.microsoft.com/office/powerpoint/2010/main" val="63122818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DE8E623-249E-4F86-923B-1FC04254FD15}"/>
              </a:ext>
            </a:extLst>
          </p:cNvPr>
          <p:cNvSpPr txBox="1"/>
          <p:nvPr/>
        </p:nvSpPr>
        <p:spPr>
          <a:xfrm>
            <a:off x="2590800" y="1066800"/>
            <a:ext cx="3505200" cy="381000"/>
          </a:xfrm>
          <a:prstGeom prst="rect">
            <a:avLst/>
          </a:prstGeom>
          <a:solidFill>
            <a:srgbClr val="FDEFB5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Resources </a:t>
            </a:r>
            <a:r>
              <a:rPr lang="en-US" dirty="0">
                <a:solidFill>
                  <a:srgbClr val="7030A0"/>
                </a:solidFill>
                <a:sym typeface="Wingdings" panose="05000000000000000000" pitchFamily="2" charset="2"/>
              </a:rPr>
              <a:t>Tools  MS analysis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7884887-F798-4C9C-B16A-EAAA05F99F15}"/>
              </a:ext>
            </a:extLst>
          </p:cNvPr>
          <p:cNvSpPr txBox="1"/>
          <p:nvPr/>
        </p:nvSpPr>
        <p:spPr>
          <a:xfrm>
            <a:off x="2573079" y="277724"/>
            <a:ext cx="33754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Mass spectrometry tools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0AD4C50-7C35-49AF-8A74-191FB09315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057400"/>
            <a:ext cx="7543800" cy="4152334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771875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381000" y="1304925"/>
            <a:ext cx="800100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0000"/>
                </a:solidFill>
                <a:latin typeface="Arial" charset="0"/>
                <a:cs typeface="Arial" charset="0"/>
              </a:rPr>
              <a:t>Lipids may be broadly defined as hydrophobic or amphiphilic small molecules that originate entirely or in part from </a:t>
            </a:r>
            <a:r>
              <a:rPr lang="en-US" sz="2400" b="1" dirty="0">
                <a:solidFill>
                  <a:srgbClr val="FF0000"/>
                </a:solidFill>
                <a:latin typeface="Arial" charset="0"/>
                <a:cs typeface="Arial" charset="0"/>
              </a:rPr>
              <a:t>two distinct types of biochemical subunits or "building blocks": </a:t>
            </a:r>
            <a:r>
              <a:rPr lang="en-US" sz="2400" b="1" i="1" u="sng" dirty="0" err="1">
                <a:solidFill>
                  <a:srgbClr val="FF0000"/>
                </a:solidFill>
                <a:latin typeface="Arial" charset="0"/>
                <a:cs typeface="Arial" charset="0"/>
              </a:rPr>
              <a:t>ketoacyl</a:t>
            </a:r>
            <a:r>
              <a:rPr lang="en-US" sz="2400" b="1" dirty="0">
                <a:solidFill>
                  <a:srgbClr val="FF0000"/>
                </a:solidFill>
                <a:latin typeface="Arial" charset="0"/>
                <a:cs typeface="Arial" charset="0"/>
              </a:rPr>
              <a:t> and </a:t>
            </a:r>
            <a:r>
              <a:rPr lang="en-US" sz="2400" b="1" i="1" u="sng" dirty="0">
                <a:solidFill>
                  <a:srgbClr val="FF0000"/>
                </a:solidFill>
                <a:latin typeface="Arial" charset="0"/>
                <a:cs typeface="Arial" charset="0"/>
              </a:rPr>
              <a:t>isoprene</a:t>
            </a:r>
            <a:r>
              <a:rPr lang="en-US" sz="2400" b="1" dirty="0">
                <a:solidFill>
                  <a:srgbClr val="FF0000"/>
                </a:solidFill>
                <a:latin typeface="Arial" charset="0"/>
                <a:cs typeface="Arial" charset="0"/>
              </a:rPr>
              <a:t> groups</a:t>
            </a:r>
            <a:r>
              <a:rPr lang="en-US" sz="2400" b="1" dirty="0">
                <a:solidFill>
                  <a:srgbClr val="FFFFFF"/>
                </a:solidFill>
                <a:latin typeface="Arial" charset="0"/>
                <a:cs typeface="Arial" charset="0"/>
              </a:rPr>
              <a:t>. </a:t>
            </a:r>
            <a:r>
              <a:rPr lang="en-US" sz="2400" b="1" dirty="0">
                <a:solidFill>
                  <a:srgbClr val="000000"/>
                </a:solidFill>
                <a:latin typeface="Arial" charset="0"/>
                <a:cs typeface="Arial" charset="0"/>
              </a:rPr>
              <a:t>Using this approach, lipids may be divided into</a:t>
            </a:r>
            <a:r>
              <a:rPr lang="en-US" sz="2400" b="1" dirty="0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Arial" charset="0"/>
                <a:cs typeface="Arial" charset="0"/>
              </a:rPr>
              <a:t>eight categories </a:t>
            </a:r>
            <a:r>
              <a:rPr lang="en-US" sz="2400" b="1" dirty="0">
                <a:solidFill>
                  <a:srgbClr val="FFFFFF"/>
                </a:solidFill>
                <a:latin typeface="Arial" charset="0"/>
                <a:cs typeface="Arial" charset="0"/>
              </a:rPr>
              <a:t>: </a:t>
            </a:r>
            <a:r>
              <a:rPr lang="en-US" sz="2400" b="1" dirty="0">
                <a:solidFill>
                  <a:srgbClr val="000000"/>
                </a:solidFill>
                <a:latin typeface="Arial" charset="0"/>
                <a:cs typeface="Arial" charset="0"/>
              </a:rPr>
              <a:t>fatty acyls, </a:t>
            </a:r>
            <a:r>
              <a:rPr lang="en-US" sz="2400" b="1" dirty="0" err="1">
                <a:solidFill>
                  <a:srgbClr val="000000"/>
                </a:solidFill>
                <a:latin typeface="Arial" charset="0"/>
                <a:cs typeface="Arial" charset="0"/>
              </a:rPr>
              <a:t>glycerolipids</a:t>
            </a:r>
            <a:r>
              <a:rPr lang="en-US" sz="2400" b="1" dirty="0">
                <a:solidFill>
                  <a:srgbClr val="000000"/>
                </a:solidFill>
                <a:latin typeface="Arial" charset="0"/>
                <a:cs typeface="Arial" charset="0"/>
              </a:rPr>
              <a:t>,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0000"/>
                </a:solidFill>
                <a:latin typeface="Arial" charset="0"/>
                <a:cs typeface="Arial" charset="0"/>
              </a:rPr>
              <a:t>,glycerophospholipids, sphingolipids, </a:t>
            </a:r>
            <a:r>
              <a:rPr lang="en-US" sz="2400" b="1" dirty="0" err="1">
                <a:solidFill>
                  <a:srgbClr val="000000"/>
                </a:solidFill>
                <a:latin typeface="Arial" charset="0"/>
                <a:cs typeface="Arial" charset="0"/>
              </a:rPr>
              <a:t>saccharolipids</a:t>
            </a:r>
            <a:r>
              <a:rPr lang="en-US" sz="2400" b="1" dirty="0">
                <a:solidFill>
                  <a:srgbClr val="000000"/>
                </a:solidFill>
                <a:latin typeface="Arial" charset="0"/>
                <a:cs typeface="Arial" charset="0"/>
              </a:rPr>
              <a:t> and polyketides (derived from condensation of </a:t>
            </a:r>
            <a:r>
              <a:rPr lang="en-US" sz="2400" b="1" dirty="0" err="1">
                <a:solidFill>
                  <a:srgbClr val="000000"/>
                </a:solidFill>
                <a:latin typeface="Arial" charset="0"/>
                <a:cs typeface="Arial" charset="0"/>
              </a:rPr>
              <a:t>ketoacyl</a:t>
            </a:r>
            <a:r>
              <a:rPr lang="en-US" sz="2400" b="1" dirty="0">
                <a:solidFill>
                  <a:srgbClr val="000000"/>
                </a:solidFill>
                <a:latin typeface="Arial" charset="0"/>
                <a:cs typeface="Arial" charset="0"/>
              </a:rPr>
              <a:t> subunits); and sterol lipids and </a:t>
            </a:r>
            <a:r>
              <a:rPr lang="en-US" sz="2400" b="1" dirty="0" err="1">
                <a:solidFill>
                  <a:srgbClr val="000000"/>
                </a:solidFill>
                <a:latin typeface="Arial" charset="0"/>
                <a:cs typeface="Arial" charset="0"/>
              </a:rPr>
              <a:t>prenol</a:t>
            </a:r>
            <a:r>
              <a:rPr lang="en-US" sz="2400" b="1" dirty="0">
                <a:solidFill>
                  <a:srgbClr val="000000"/>
                </a:solidFill>
                <a:latin typeface="Arial" charset="0"/>
                <a:cs typeface="Arial" charset="0"/>
              </a:rPr>
              <a:t> lipids (derived from condensation of isoprene subunits).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 dirty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3333CC"/>
                </a:solidFill>
                <a:latin typeface="Arial" charset="0"/>
                <a:cs typeface="Arial" charset="0"/>
              </a:rPr>
              <a:t>* </a:t>
            </a:r>
            <a:r>
              <a:rPr lang="en-US" sz="1600" b="1" dirty="0" err="1">
                <a:solidFill>
                  <a:srgbClr val="3333CC"/>
                </a:solidFill>
                <a:latin typeface="Arial" charset="0"/>
                <a:cs typeface="Arial" charset="0"/>
              </a:rPr>
              <a:t>Fahy,E</a:t>
            </a:r>
            <a:r>
              <a:rPr lang="en-US" sz="1600" b="1" dirty="0">
                <a:solidFill>
                  <a:srgbClr val="3333CC"/>
                </a:solidFill>
                <a:latin typeface="Arial" charset="0"/>
                <a:cs typeface="Arial" charset="0"/>
              </a:rPr>
              <a:t>. </a:t>
            </a:r>
            <a:r>
              <a:rPr lang="en-US" sz="1600" b="1" i="1" dirty="0">
                <a:solidFill>
                  <a:srgbClr val="3333CC"/>
                </a:solidFill>
                <a:latin typeface="Arial" charset="0"/>
                <a:cs typeface="Arial" charset="0"/>
              </a:rPr>
              <a:t>et al</a:t>
            </a:r>
            <a:r>
              <a:rPr lang="en-US" sz="1600" b="1" dirty="0">
                <a:solidFill>
                  <a:srgbClr val="3333CC"/>
                </a:solidFill>
                <a:latin typeface="Arial" charset="0"/>
                <a:cs typeface="Arial" charset="0"/>
              </a:rPr>
              <a:t>, Journal of Lipid Research, Vol. 46, 839-862, May 2005</a:t>
            </a:r>
          </a:p>
        </p:txBody>
      </p:sp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1143000" y="381000"/>
            <a:ext cx="7010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>
                <a:solidFill>
                  <a:srgbClr val="000000"/>
                </a:solidFill>
                <a:latin typeface="Arial" charset="0"/>
                <a:cs typeface="Arial" charset="0"/>
              </a:rPr>
              <a:t>Definition of a lipid*</a:t>
            </a:r>
          </a:p>
        </p:txBody>
      </p:sp>
    </p:spTree>
    <p:extLst>
      <p:ext uri="{BB962C8B-B14F-4D97-AF65-F5344CB8AC3E}">
        <p14:creationId xmlns:p14="http://schemas.microsoft.com/office/powerpoint/2010/main" val="3425652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53" y="2242066"/>
            <a:ext cx="4238929" cy="404452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 Box 277"/>
          <p:cNvSpPr txBox="1">
            <a:spLocks noChangeArrowheads="1"/>
          </p:cNvSpPr>
          <p:nvPr/>
        </p:nvSpPr>
        <p:spPr bwMode="auto">
          <a:xfrm>
            <a:off x="30126" y="152400"/>
            <a:ext cx="8809074" cy="1569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86" tIns="45694" rIns="91386" bIns="45694">
            <a:spAutoFit/>
          </a:bodyPr>
          <a:lstStyle>
            <a:lvl1pPr defTabSz="5851525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5851525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5851525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5851525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5851525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585152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585152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585152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585152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Calculate the exact mass of a lipid</a:t>
            </a:r>
          </a:p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(Display structure (save as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molfile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and isotopic distribution profile)</a:t>
            </a:r>
          </a:p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Covers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glycerolipids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phospholipids, sphingolipids, fatty acids, wax esters,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acylcarnitines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acyl CoA’s, cardiolipins and cholesteryl esters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2819400"/>
            <a:ext cx="8420100" cy="104775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5400" y="4079663"/>
            <a:ext cx="3471862" cy="239593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E20E4BD-FD12-4C0E-B231-0B077B9BED2F}"/>
              </a:ext>
            </a:extLst>
          </p:cNvPr>
          <p:cNvSpPr txBox="1"/>
          <p:nvPr/>
        </p:nvSpPr>
        <p:spPr>
          <a:xfrm>
            <a:off x="548462" y="1704387"/>
            <a:ext cx="7932775" cy="369332"/>
          </a:xfrm>
          <a:prstGeom prst="rect">
            <a:avLst/>
          </a:prstGeom>
          <a:solidFill>
            <a:srgbClr val="FDEFB5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Resources </a:t>
            </a:r>
            <a:r>
              <a:rPr lang="en-US" dirty="0">
                <a:solidFill>
                  <a:srgbClr val="7030A0"/>
                </a:solidFill>
                <a:sym typeface="Wingdings" panose="05000000000000000000" pitchFamily="2" charset="2"/>
              </a:rPr>
              <a:t>Tools  MS </a:t>
            </a:r>
            <a:r>
              <a:rPr lang="en-US" dirty="0" err="1">
                <a:solidFill>
                  <a:srgbClr val="7030A0"/>
                </a:solidFill>
                <a:sym typeface="Wingdings" panose="05000000000000000000" pitchFamily="2" charset="2"/>
              </a:rPr>
              <a:t>analysisMultiple</a:t>
            </a:r>
            <a:r>
              <a:rPr lang="en-US" dirty="0">
                <a:solidFill>
                  <a:srgbClr val="7030A0"/>
                </a:solidFill>
                <a:sym typeface="Wingdings" panose="05000000000000000000" pitchFamily="2" charset="2"/>
              </a:rPr>
              <a:t> lipid </a:t>
            </a:r>
            <a:r>
              <a:rPr lang="en-US" dirty="0" err="1">
                <a:solidFill>
                  <a:srgbClr val="7030A0"/>
                </a:solidFill>
                <a:sym typeface="Wingdings" panose="05000000000000000000" pitchFamily="2" charset="2"/>
              </a:rPr>
              <a:t>classesCalculate</a:t>
            </a:r>
            <a:r>
              <a:rPr lang="en-US" dirty="0">
                <a:solidFill>
                  <a:srgbClr val="7030A0"/>
                </a:solidFill>
                <a:sym typeface="Wingdings" panose="05000000000000000000" pitchFamily="2" charset="2"/>
              </a:rPr>
              <a:t> exact mass..</a:t>
            </a:r>
            <a:endParaRPr lang="en-US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515012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 bwMode="auto">
          <a:xfrm>
            <a:off x="193924" y="2969441"/>
            <a:ext cx="4567450" cy="2800555"/>
          </a:xfrm>
          <a:prstGeom prst="rect">
            <a:avLst/>
          </a:prstGeom>
          <a:solidFill>
            <a:srgbClr val="FFFF00">
              <a:alpha val="9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" name="Text Box 277"/>
          <p:cNvSpPr txBox="1">
            <a:spLocks noChangeArrowheads="1"/>
          </p:cNvSpPr>
          <p:nvPr/>
        </p:nvSpPr>
        <p:spPr bwMode="auto">
          <a:xfrm>
            <a:off x="304800" y="228600"/>
            <a:ext cx="7924800" cy="830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86" tIns="45694" rIns="91386" bIns="45694">
            <a:spAutoFit/>
          </a:bodyPr>
          <a:lstStyle>
            <a:lvl1pPr defTabSz="5851525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5851525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5851525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5851525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5851525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585152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585152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585152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585152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400" dirty="0">
                <a:solidFill>
                  <a:prstClr val="black"/>
                </a:solidFill>
                <a:latin typeface="Verdana" pitchFamily="34" charset="0"/>
              </a:rPr>
              <a:t>Enumeration of “bulk” lipid species from selected lists of acyl/alkyl chains</a:t>
            </a:r>
          </a:p>
        </p:txBody>
      </p:sp>
      <p:sp>
        <p:nvSpPr>
          <p:cNvPr id="5" name="Rounded Rectangle 4"/>
          <p:cNvSpPr/>
          <p:nvPr/>
        </p:nvSpPr>
        <p:spPr bwMode="auto">
          <a:xfrm>
            <a:off x="338363" y="3048092"/>
            <a:ext cx="1828800" cy="3810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Glycerolipids</a:t>
            </a: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321303" y="3617323"/>
            <a:ext cx="1845860" cy="3810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Phospholipids</a:t>
            </a:r>
          </a:p>
        </p:txBody>
      </p:sp>
      <p:sp>
        <p:nvSpPr>
          <p:cNvPr id="7" name="Rounded Rectangle 6"/>
          <p:cNvSpPr/>
          <p:nvPr/>
        </p:nvSpPr>
        <p:spPr bwMode="auto">
          <a:xfrm>
            <a:off x="297240" y="4820095"/>
            <a:ext cx="1845860" cy="3810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Sphingolipids</a:t>
            </a:r>
          </a:p>
        </p:txBody>
      </p:sp>
      <p:sp>
        <p:nvSpPr>
          <p:cNvPr id="8" name="Rounded Rectangle 7"/>
          <p:cNvSpPr/>
          <p:nvPr/>
        </p:nvSpPr>
        <p:spPr bwMode="auto">
          <a:xfrm>
            <a:off x="329833" y="5340596"/>
            <a:ext cx="1845860" cy="3810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Fatty acids</a:t>
            </a:r>
          </a:p>
        </p:txBody>
      </p:sp>
      <p:sp>
        <p:nvSpPr>
          <p:cNvPr id="9" name="Rounded Rectangle 8"/>
          <p:cNvSpPr/>
          <p:nvPr/>
        </p:nvSpPr>
        <p:spPr bwMode="auto">
          <a:xfrm>
            <a:off x="2373716" y="4201339"/>
            <a:ext cx="1998260" cy="3810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Chol</a:t>
            </a: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.</a:t>
            </a:r>
            <a:r>
              <a:rPr kumimoji="0" lang="en-US" sz="18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esters</a:t>
            </a: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2395763" y="3048092"/>
            <a:ext cx="1981200" cy="3810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Acyl CoA’s</a:t>
            </a:r>
          </a:p>
        </p:txBody>
      </p:sp>
      <p:sp>
        <p:nvSpPr>
          <p:cNvPr id="11" name="Rounded Rectangle 10"/>
          <p:cNvSpPr/>
          <p:nvPr/>
        </p:nvSpPr>
        <p:spPr bwMode="auto">
          <a:xfrm>
            <a:off x="2395763" y="3604530"/>
            <a:ext cx="1981200" cy="3810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Acyl carnitines</a:t>
            </a:r>
          </a:p>
        </p:txBody>
      </p:sp>
      <p:sp>
        <p:nvSpPr>
          <p:cNvPr id="12" name="Rounded Rectangle 11"/>
          <p:cNvSpPr/>
          <p:nvPr/>
        </p:nvSpPr>
        <p:spPr bwMode="auto">
          <a:xfrm>
            <a:off x="287765" y="4221678"/>
            <a:ext cx="1887928" cy="3810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Cardiolipins</a:t>
            </a: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9526" y="2438400"/>
            <a:ext cx="43524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Suite of combinatorial expansion tools</a:t>
            </a:r>
          </a:p>
        </p:txBody>
      </p:sp>
      <p:sp>
        <p:nvSpPr>
          <p:cNvPr id="16" name="Flowchart: Magnetic Disk 15"/>
          <p:cNvSpPr/>
          <p:nvPr/>
        </p:nvSpPr>
        <p:spPr bwMode="auto">
          <a:xfrm>
            <a:off x="6370672" y="2713000"/>
            <a:ext cx="2438400" cy="2679793"/>
          </a:xfrm>
          <a:prstGeom prst="flowChartMagneticDisk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Database of lipid “bulk” species, exact masses, formulae, annotations</a:t>
            </a:r>
          </a:p>
        </p:txBody>
      </p:sp>
      <p:sp>
        <p:nvSpPr>
          <p:cNvPr id="17" name="Right Arrow 16"/>
          <p:cNvSpPr/>
          <p:nvPr/>
        </p:nvSpPr>
        <p:spPr bwMode="auto">
          <a:xfrm>
            <a:off x="4825063" y="3778302"/>
            <a:ext cx="1481920" cy="602505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8" name="Rounded Rectangle 17"/>
          <p:cNvSpPr/>
          <p:nvPr/>
        </p:nvSpPr>
        <p:spPr bwMode="auto">
          <a:xfrm>
            <a:off x="2373716" y="4795167"/>
            <a:ext cx="1998260" cy="3810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Wax </a:t>
            </a:r>
            <a:r>
              <a:rPr kumimoji="0" lang="en-US" sz="18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esters</a:t>
            </a: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504335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314450"/>
            <a:ext cx="8608925" cy="35052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ext Box 277"/>
          <p:cNvSpPr txBox="1">
            <a:spLocks noChangeArrowheads="1"/>
          </p:cNvSpPr>
          <p:nvPr/>
        </p:nvSpPr>
        <p:spPr bwMode="auto">
          <a:xfrm>
            <a:off x="304800" y="228600"/>
            <a:ext cx="7924800" cy="923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86" tIns="45694" rIns="91386" bIns="45694">
            <a:spAutoFit/>
          </a:bodyPr>
          <a:lstStyle>
            <a:lvl1pPr defTabSz="5851525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5851525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5851525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5851525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5851525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585152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585152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585152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585152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400" dirty="0">
                <a:solidFill>
                  <a:prstClr val="black"/>
                </a:solidFill>
                <a:latin typeface="Verdana" pitchFamily="34" charset="0"/>
              </a:rPr>
              <a:t>Creation of a virtual lipid database</a:t>
            </a:r>
          </a:p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000" dirty="0">
                <a:solidFill>
                  <a:prstClr val="black"/>
                </a:solidFill>
                <a:latin typeface="Verdana" pitchFamily="34" charset="0"/>
              </a:rPr>
              <a:t>Choice of range of acyl/alkyl chains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4800" y="4982223"/>
            <a:ext cx="83343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These are used to create “bulk” species e.g. PC(38:4),  PE(O-36:0), </a:t>
            </a:r>
            <a:r>
              <a:rPr lang="en-US" sz="1600" dirty="0" err="1"/>
              <a:t>Cer</a:t>
            </a:r>
            <a:r>
              <a:rPr lang="en-US" sz="1600" dirty="0"/>
              <a:t>(d32:1), </a:t>
            </a:r>
            <a:r>
              <a:rPr lang="en-US" sz="1600" dirty="0" err="1"/>
              <a:t>HexCer</a:t>
            </a:r>
            <a:r>
              <a:rPr lang="en-US" sz="1600" dirty="0"/>
              <a:t>(d40:2), TG(54:2), DG(32:0), FA(20:3(OH)), CE(18:1)</a:t>
            </a:r>
          </a:p>
          <a:p>
            <a:r>
              <a:rPr lang="en-US" sz="1600" b="1" dirty="0"/>
              <a:t>Conservative approach</a:t>
            </a:r>
            <a:r>
              <a:rPr lang="en-US" sz="1600" dirty="0"/>
              <a:t>: stereochemistry, </a:t>
            </a:r>
            <a:r>
              <a:rPr lang="en-US" sz="1600" i="1" dirty="0" err="1"/>
              <a:t>sn</a:t>
            </a:r>
            <a:r>
              <a:rPr lang="en-US" sz="1600" i="1" dirty="0"/>
              <a:t> </a:t>
            </a:r>
            <a:r>
              <a:rPr lang="en-US" sz="1600" dirty="0"/>
              <a:t>(glycerol) position, double bond/functional group </a:t>
            </a:r>
            <a:r>
              <a:rPr lang="en-US" sz="1600" dirty="0" err="1"/>
              <a:t>regiochemistry</a:t>
            </a:r>
            <a:r>
              <a:rPr lang="en-US" sz="1600" dirty="0"/>
              <a:t>, double bond geometry not defined.</a:t>
            </a:r>
          </a:p>
          <a:p>
            <a:r>
              <a:rPr lang="en-US" sz="1600" b="1" dirty="0"/>
              <a:t>Links to: </a:t>
            </a:r>
            <a:r>
              <a:rPr lang="en-US" sz="1600" dirty="0"/>
              <a:t>On-demand expansion of all possible chain combinations (within defined limits)</a:t>
            </a:r>
          </a:p>
          <a:p>
            <a:r>
              <a:rPr lang="en-US" sz="1600" b="1" dirty="0"/>
              <a:t>Links to: </a:t>
            </a:r>
            <a:r>
              <a:rPr lang="en-US" sz="1600" dirty="0"/>
              <a:t>Matches of bulk species to discrete structures in LMSD database (examples)</a:t>
            </a:r>
          </a:p>
        </p:txBody>
      </p:sp>
    </p:spTree>
    <p:extLst>
      <p:ext uri="{BB962C8B-B14F-4D97-AF65-F5344CB8AC3E}">
        <p14:creationId xmlns:p14="http://schemas.microsoft.com/office/powerpoint/2010/main" val="40849801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77"/>
          <p:cNvSpPr txBox="1">
            <a:spLocks noChangeArrowheads="1"/>
          </p:cNvSpPr>
          <p:nvPr/>
        </p:nvSpPr>
        <p:spPr bwMode="auto">
          <a:xfrm>
            <a:off x="152400" y="304800"/>
            <a:ext cx="8740336" cy="400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86" tIns="45694" rIns="91386" bIns="45694">
            <a:spAutoFit/>
          </a:bodyPr>
          <a:lstStyle>
            <a:lvl1pPr defTabSz="5851525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5851525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5851525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5851525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5851525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585152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585152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585152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585152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00"/>
                </a:solidFill>
              </a:rPr>
              <a:t>Virtual database of bulk lipids: number of entries per class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7325427"/>
              </p:ext>
            </p:extLst>
          </p:nvPr>
        </p:nvGraphicFramePr>
        <p:xfrm>
          <a:off x="533400" y="1142992"/>
          <a:ext cx="8077200" cy="518161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080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42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03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503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3423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2385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 err="1">
                          <a:effectLst/>
                        </a:rPr>
                        <a:t>Monoradylglycerols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>
                          <a:effectLst/>
                        </a:rPr>
                        <a:t>84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>
                          <a:effectLst/>
                        </a:rPr>
                        <a:t>Fatty acids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>
                          <a:effectLst/>
                        </a:rPr>
                        <a:t>13590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385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 err="1">
                          <a:effectLst/>
                        </a:rPr>
                        <a:t>Diradylglycerols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>
                          <a:effectLst/>
                        </a:rPr>
                        <a:t>615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>
                          <a:effectLst/>
                        </a:rPr>
                        <a:t>Acyl carnitines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>
                          <a:effectLst/>
                        </a:rPr>
                        <a:t>78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385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 err="1">
                          <a:effectLst/>
                        </a:rPr>
                        <a:t>Triradylglycerols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>
                          <a:effectLst/>
                        </a:rPr>
                        <a:t>1844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>
                          <a:effectLst/>
                        </a:rPr>
                        <a:t>Chol. Esters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>
                          <a:effectLst/>
                        </a:rPr>
                        <a:t>78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385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 err="1">
                          <a:effectLst/>
                        </a:rPr>
                        <a:t>Digalactosyl</a:t>
                      </a:r>
                      <a:r>
                        <a:rPr lang="en-US" sz="1600" b="1" u="none" strike="noStrike" dirty="0">
                          <a:effectLst/>
                        </a:rPr>
                        <a:t> DG's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>
                          <a:effectLst/>
                        </a:rPr>
                        <a:t>553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>
                          <a:effectLst/>
                        </a:rPr>
                        <a:t>Acyl CoA's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>
                          <a:effectLst/>
                        </a:rPr>
                        <a:t>78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385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 err="1">
                          <a:effectLst/>
                        </a:rPr>
                        <a:t>Monogalactosyl</a:t>
                      </a:r>
                      <a:r>
                        <a:rPr lang="en-US" sz="1600" b="1" u="none" strike="noStrike" dirty="0">
                          <a:effectLst/>
                        </a:rPr>
                        <a:t> DG's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>
                          <a:effectLst/>
                        </a:rPr>
                        <a:t>553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>
                          <a:effectLst/>
                        </a:rPr>
                        <a:t>Wax esters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>
                          <a:effectLst/>
                        </a:rPr>
                        <a:t>403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385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>
                          <a:effectLst/>
                        </a:rPr>
                        <a:t>Sulfoquinovosyl DG's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>
                          <a:effectLst/>
                        </a:rPr>
                        <a:t>553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3851"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>
                          <a:effectLst/>
                        </a:rPr>
                        <a:t>Ceramides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>
                          <a:effectLst/>
                        </a:rPr>
                        <a:t>258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385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>
                          <a:effectLst/>
                        </a:rPr>
                        <a:t>PA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>
                          <a:effectLst/>
                        </a:rPr>
                        <a:t>1308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effectLst/>
                        </a:rPr>
                        <a:t>Ceramide phosphates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>
                          <a:effectLst/>
                        </a:rPr>
                        <a:t>258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385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>
                          <a:effectLst/>
                        </a:rPr>
                        <a:t>PC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>
                          <a:effectLst/>
                        </a:rPr>
                        <a:t>1308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effectLst/>
                        </a:rPr>
                        <a:t>PE-Ceramides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>
                          <a:effectLst/>
                        </a:rPr>
                        <a:t>230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385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>
                          <a:effectLst/>
                        </a:rPr>
                        <a:t>PE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>
                          <a:effectLst/>
                        </a:rPr>
                        <a:t>1308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effectLst/>
                        </a:rPr>
                        <a:t>PI-Ceramides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>
                          <a:effectLst/>
                        </a:rPr>
                        <a:t>230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385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>
                          <a:effectLst/>
                        </a:rPr>
                        <a:t>PG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>
                          <a:effectLst/>
                        </a:rPr>
                        <a:t>1308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 err="1">
                          <a:effectLst/>
                        </a:rPr>
                        <a:t>Mannosyl</a:t>
                      </a:r>
                      <a:r>
                        <a:rPr lang="en-US" sz="1600" b="1" u="none" strike="noStrike" dirty="0">
                          <a:effectLst/>
                        </a:rPr>
                        <a:t>-di-IP-ceramides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>
                          <a:effectLst/>
                        </a:rPr>
                        <a:t>258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2385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>
                          <a:effectLst/>
                        </a:rPr>
                        <a:t>PI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>
                          <a:effectLst/>
                        </a:rPr>
                        <a:t>1308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 err="1">
                          <a:effectLst/>
                        </a:rPr>
                        <a:t>Mannosyl</a:t>
                      </a:r>
                      <a:r>
                        <a:rPr lang="en-US" sz="1600" b="1" u="none" strike="noStrike" dirty="0">
                          <a:effectLst/>
                        </a:rPr>
                        <a:t>-IP-ceramides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>
                          <a:effectLst/>
                        </a:rPr>
                        <a:t>258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2385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>
                          <a:effectLst/>
                        </a:rPr>
                        <a:t>PIP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>
                          <a:effectLst/>
                        </a:rPr>
                        <a:t>1308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 err="1">
                          <a:effectLst/>
                        </a:rPr>
                        <a:t>Hexosyl</a:t>
                      </a:r>
                      <a:r>
                        <a:rPr lang="en-US" sz="1600" b="1" u="none" strike="noStrike" dirty="0">
                          <a:effectLst/>
                        </a:rPr>
                        <a:t> ceramides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>
                          <a:effectLst/>
                        </a:rPr>
                        <a:t>258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2385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>
                          <a:effectLst/>
                        </a:rPr>
                        <a:t>PS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>
                          <a:effectLst/>
                        </a:rPr>
                        <a:t>1308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>
                          <a:effectLst/>
                        </a:rPr>
                        <a:t>Lactosyl ceramides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>
                          <a:effectLst/>
                        </a:rPr>
                        <a:t>258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2385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>
                          <a:effectLst/>
                        </a:rPr>
                        <a:t>Cardiolipins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>
                          <a:effectLst/>
                        </a:rPr>
                        <a:t>375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>
                          <a:effectLst/>
                        </a:rPr>
                        <a:t>Sphingomyelins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>
                          <a:effectLst/>
                        </a:rPr>
                        <a:t>258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23851"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>
                          <a:effectLst/>
                        </a:rPr>
                        <a:t>Sulfatides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>
                          <a:effectLst/>
                        </a:rPr>
                        <a:t>258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644725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77"/>
          <p:cNvSpPr txBox="1">
            <a:spLocks noChangeArrowheads="1"/>
          </p:cNvSpPr>
          <p:nvPr/>
        </p:nvSpPr>
        <p:spPr bwMode="auto">
          <a:xfrm>
            <a:off x="152401" y="152400"/>
            <a:ext cx="8850800" cy="46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86" tIns="45694" rIns="91386" bIns="45694">
            <a:spAutoFit/>
          </a:bodyPr>
          <a:lstStyle>
            <a:lvl1pPr defTabSz="5851525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5851525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5851525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5851525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5851525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585152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585152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585152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585152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400" dirty="0">
                <a:solidFill>
                  <a:prstClr val="black"/>
                </a:solidFill>
                <a:latin typeface="Verdana" pitchFamily="34" charset="0"/>
              </a:rPr>
              <a:t>Precursor ion search interface to virtual database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905000"/>
            <a:ext cx="8850801" cy="4648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9040" y="680751"/>
            <a:ext cx="81592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</a:rPr>
              <a:t>Input: Either copy/paste a list of precursor ions or upload a </a:t>
            </a:r>
            <a:r>
              <a:rPr lang="en-US" b="1" dirty="0" err="1">
                <a:solidFill>
                  <a:srgbClr val="000000"/>
                </a:solidFill>
              </a:rPr>
              <a:t>peaklist</a:t>
            </a:r>
            <a:r>
              <a:rPr lang="en-US" b="1" dirty="0">
                <a:solidFill>
                  <a:srgbClr val="000000"/>
                </a:solidFill>
              </a:rPr>
              <a:t> file</a:t>
            </a:r>
          </a:p>
          <a:p>
            <a:r>
              <a:rPr lang="en-US" b="1" dirty="0">
                <a:solidFill>
                  <a:srgbClr val="000000"/>
                </a:solidFill>
              </a:rPr>
              <a:t>Input parameters: Mass tolerance, ion type, all chains or even chains, sort results</a:t>
            </a:r>
          </a:p>
          <a:p>
            <a:r>
              <a:rPr lang="en-US" b="1" dirty="0">
                <a:solidFill>
                  <a:srgbClr val="000000"/>
                </a:solidFill>
              </a:rPr>
              <a:t>Optionally restrict search to one or multiple lipid species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12936D9-2F19-49FC-8A41-19460E35E6D5}"/>
              </a:ext>
            </a:extLst>
          </p:cNvPr>
          <p:cNvSpPr txBox="1"/>
          <p:nvPr/>
        </p:nvSpPr>
        <p:spPr>
          <a:xfrm>
            <a:off x="152400" y="1535668"/>
            <a:ext cx="8662560" cy="369332"/>
          </a:xfrm>
          <a:prstGeom prst="rect">
            <a:avLst/>
          </a:prstGeom>
          <a:solidFill>
            <a:srgbClr val="FDEFB5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Resources </a:t>
            </a:r>
            <a:r>
              <a:rPr lang="en-US" dirty="0">
                <a:solidFill>
                  <a:srgbClr val="7030A0"/>
                </a:solidFill>
                <a:sym typeface="Wingdings" panose="05000000000000000000" pitchFamily="2" charset="2"/>
              </a:rPr>
              <a:t>Tools  MS </a:t>
            </a:r>
            <a:r>
              <a:rPr lang="en-US" dirty="0" err="1">
                <a:solidFill>
                  <a:srgbClr val="7030A0"/>
                </a:solidFill>
                <a:sym typeface="Wingdings" panose="05000000000000000000" pitchFamily="2" charset="2"/>
              </a:rPr>
              <a:t>analysisMultiple</a:t>
            </a:r>
            <a:r>
              <a:rPr lang="en-US" dirty="0">
                <a:solidFill>
                  <a:srgbClr val="7030A0"/>
                </a:solidFill>
                <a:sym typeface="Wingdings" panose="05000000000000000000" pitchFamily="2" charset="2"/>
              </a:rPr>
              <a:t> lipid </a:t>
            </a:r>
            <a:r>
              <a:rPr lang="en-US" dirty="0" err="1">
                <a:solidFill>
                  <a:srgbClr val="7030A0"/>
                </a:solidFill>
                <a:sym typeface="Wingdings" panose="05000000000000000000" pitchFamily="2" charset="2"/>
              </a:rPr>
              <a:t>classesSearch</a:t>
            </a:r>
            <a:r>
              <a:rPr lang="en-US" dirty="0">
                <a:solidFill>
                  <a:srgbClr val="7030A0"/>
                </a:solidFill>
                <a:sym typeface="Wingdings" panose="05000000000000000000" pitchFamily="2" charset="2"/>
              </a:rPr>
              <a:t> Comp DB/LMSD</a:t>
            </a:r>
            <a:endParaRPr lang="en-US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967166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035" y="1981200"/>
            <a:ext cx="8347624" cy="472663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 Box 277"/>
          <p:cNvSpPr txBox="1">
            <a:spLocks noChangeArrowheads="1"/>
          </p:cNvSpPr>
          <p:nvPr/>
        </p:nvSpPr>
        <p:spPr bwMode="auto">
          <a:xfrm>
            <a:off x="152401" y="152400"/>
            <a:ext cx="8850800" cy="46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86" tIns="45694" rIns="91386" bIns="45694">
            <a:spAutoFit/>
          </a:bodyPr>
          <a:lstStyle>
            <a:lvl1pPr defTabSz="5851525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5851525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5851525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5851525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5851525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585152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585152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585152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585152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400" dirty="0">
                <a:solidFill>
                  <a:prstClr val="black"/>
                </a:solidFill>
                <a:latin typeface="Verdana" pitchFamily="34" charset="0"/>
              </a:rPr>
              <a:t>Results page for precursor ion search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4800" y="762000"/>
            <a:ext cx="828752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</a:rPr>
              <a:t>Output: view in online format (below) or as tab-delimited text file</a:t>
            </a:r>
          </a:p>
          <a:p>
            <a:r>
              <a:rPr lang="en-US" b="1" dirty="0">
                <a:solidFill>
                  <a:srgbClr val="000000"/>
                </a:solidFill>
              </a:rPr>
              <a:t>Output features: Sub-table for each input ion. </a:t>
            </a:r>
          </a:p>
          <a:p>
            <a:r>
              <a:rPr lang="en-US" b="1" dirty="0">
                <a:solidFill>
                  <a:srgbClr val="000000"/>
                </a:solidFill>
              </a:rPr>
              <a:t>Links: On-demand expansion of all possible chain combinations (abbreviation)</a:t>
            </a:r>
          </a:p>
          <a:p>
            <a:r>
              <a:rPr lang="en-US" b="1" dirty="0">
                <a:solidFill>
                  <a:srgbClr val="000000"/>
                </a:solidFill>
              </a:rPr>
              <a:t>Links: Matches of bulk species to discrete structures in LMSD database (examples)</a:t>
            </a:r>
          </a:p>
          <a:p>
            <a:endParaRPr lang="en-US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035309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835" y="1168476"/>
            <a:ext cx="8420100" cy="214312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7286" name="Text Box 277"/>
          <p:cNvSpPr txBox="1">
            <a:spLocks noChangeArrowheads="1"/>
          </p:cNvSpPr>
          <p:nvPr/>
        </p:nvSpPr>
        <p:spPr bwMode="auto">
          <a:xfrm>
            <a:off x="201832" y="238468"/>
            <a:ext cx="8740336" cy="707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86" tIns="45694" rIns="91386" bIns="45694">
            <a:spAutoFit/>
          </a:bodyPr>
          <a:lstStyle>
            <a:lvl1pPr defTabSz="5851525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5851525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5851525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5851525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5851525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585152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585152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585152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585152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00"/>
                </a:solidFill>
              </a:rPr>
              <a:t>Expansion of species level to display all possible chain combinations within defined chain and chain/double-bond ratio limits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7581" y="1637821"/>
            <a:ext cx="3590338" cy="453597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2747210"/>
            <a:ext cx="2968197" cy="342257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Right Arrow 3"/>
          <p:cNvSpPr/>
          <p:nvPr/>
        </p:nvSpPr>
        <p:spPr bwMode="auto">
          <a:xfrm rot="2119160">
            <a:off x="4539733" y="1828640"/>
            <a:ext cx="818540" cy="148971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9" name="Right Arrow 8"/>
          <p:cNvSpPr/>
          <p:nvPr/>
        </p:nvSpPr>
        <p:spPr bwMode="auto">
          <a:xfrm rot="7718180">
            <a:off x="3185561" y="2663738"/>
            <a:ext cx="1002874" cy="166945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457563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835" y="1168476"/>
            <a:ext cx="8420100" cy="214312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7286" name="Text Box 277"/>
          <p:cNvSpPr txBox="1">
            <a:spLocks noChangeArrowheads="1"/>
          </p:cNvSpPr>
          <p:nvPr/>
        </p:nvSpPr>
        <p:spPr bwMode="auto">
          <a:xfrm>
            <a:off x="201832" y="238468"/>
            <a:ext cx="8740336" cy="707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86" tIns="45694" rIns="91386" bIns="45694">
            <a:spAutoFit/>
          </a:bodyPr>
          <a:lstStyle>
            <a:lvl1pPr defTabSz="5851525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5851525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5851525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5851525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5851525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585152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585152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585152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585152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00"/>
                </a:solidFill>
              </a:rPr>
              <a:t>Links to examples of discrete structures in LMSD database with the identical bulk structure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835" y="3525754"/>
            <a:ext cx="5180452" cy="290921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Right Arrow 3"/>
          <p:cNvSpPr/>
          <p:nvPr/>
        </p:nvSpPr>
        <p:spPr bwMode="auto">
          <a:xfrm rot="7966352">
            <a:off x="5029152" y="2796486"/>
            <a:ext cx="3346049" cy="198229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96919" y="4435824"/>
            <a:ext cx="294002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*This feature was implemented by computing the “bulk” abbreviation (where possible) for every structure in the LMSD database</a:t>
            </a:r>
          </a:p>
        </p:txBody>
      </p:sp>
    </p:spTree>
    <p:extLst>
      <p:ext uri="{BB962C8B-B14F-4D97-AF65-F5344CB8AC3E}">
        <p14:creationId xmlns:p14="http://schemas.microsoft.com/office/powerpoint/2010/main" val="99063627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3A4CD5F-67A0-4600-A0E0-E74153F05F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2075825"/>
            <a:ext cx="7421549" cy="462977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A65D4AB-8A0F-444C-9289-4044303DEAD2}"/>
              </a:ext>
            </a:extLst>
          </p:cNvPr>
          <p:cNvSpPr txBox="1"/>
          <p:nvPr/>
        </p:nvSpPr>
        <p:spPr>
          <a:xfrm>
            <a:off x="1219200" y="1036608"/>
            <a:ext cx="6176188" cy="369331"/>
          </a:xfrm>
          <a:prstGeom prst="rect">
            <a:avLst/>
          </a:prstGeom>
          <a:solidFill>
            <a:srgbClr val="FDEFB5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Resources </a:t>
            </a:r>
            <a:r>
              <a:rPr lang="en-US" dirty="0">
                <a:solidFill>
                  <a:srgbClr val="7030A0"/>
                </a:solidFill>
                <a:sym typeface="Wingdings" panose="05000000000000000000" pitchFamily="2" charset="2"/>
              </a:rPr>
              <a:t>Tools  MS </a:t>
            </a:r>
            <a:r>
              <a:rPr lang="en-US" dirty="0" err="1">
                <a:solidFill>
                  <a:srgbClr val="7030A0"/>
                </a:solidFill>
                <a:sym typeface="Wingdings" panose="05000000000000000000" pitchFamily="2" charset="2"/>
              </a:rPr>
              <a:t>analysisGlycerophospholipids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4" name="Text Box 277">
            <a:extLst>
              <a:ext uri="{FF2B5EF4-FFF2-40B4-BE49-F238E27FC236}">
                <a16:creationId xmlns:a16="http://schemas.microsoft.com/office/drawing/2014/main" id="{D118AC0E-3FD3-4F31-AA0B-2F2D28E64A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1" y="152400"/>
            <a:ext cx="8850800" cy="861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86" tIns="45694" rIns="91386" bIns="45694">
            <a:spAutoFit/>
          </a:bodyPr>
          <a:lstStyle>
            <a:lvl1pPr defTabSz="5851525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5851525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5851525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5851525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5851525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585152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585152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585152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585152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000" dirty="0">
                <a:solidFill>
                  <a:prstClr val="black"/>
                </a:solidFill>
                <a:latin typeface="Verdana" pitchFamily="34" charset="0"/>
              </a:rPr>
              <a:t>Computationally-generated database </a:t>
            </a:r>
          </a:p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000" dirty="0">
                <a:solidFill>
                  <a:prstClr val="black"/>
                </a:solidFill>
                <a:latin typeface="Verdana" pitchFamily="34" charset="0"/>
              </a:rPr>
              <a:t>of oxidized phospholipids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CC39083-65AA-4F83-AF4A-1CCC6E581253}"/>
              </a:ext>
            </a:extLst>
          </p:cNvPr>
          <p:cNvSpPr txBox="1"/>
          <p:nvPr/>
        </p:nvSpPr>
        <p:spPr>
          <a:xfrm>
            <a:off x="0" y="1544973"/>
            <a:ext cx="92772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67 different oxidized chain species at sn2 position derived from C18,C20 and C22 precursors</a:t>
            </a:r>
          </a:p>
        </p:txBody>
      </p:sp>
    </p:spTree>
    <p:extLst>
      <p:ext uri="{BB962C8B-B14F-4D97-AF65-F5344CB8AC3E}">
        <p14:creationId xmlns:p14="http://schemas.microsoft.com/office/powerpoint/2010/main" val="208304835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94262C7-E6F8-438C-978C-3602875B64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110" y="1496916"/>
            <a:ext cx="6679628" cy="434696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AA02697-2B75-427E-B904-84ACB8D706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110" y="2133600"/>
            <a:ext cx="7417780" cy="456830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12C1959-7595-400C-BF4B-A20A90C67293}"/>
              </a:ext>
            </a:extLst>
          </p:cNvPr>
          <p:cNvSpPr txBox="1"/>
          <p:nvPr/>
        </p:nvSpPr>
        <p:spPr>
          <a:xfrm>
            <a:off x="1367779" y="1014122"/>
            <a:ext cx="5947588" cy="369332"/>
          </a:xfrm>
          <a:prstGeom prst="rect">
            <a:avLst/>
          </a:prstGeom>
          <a:solidFill>
            <a:srgbClr val="FDEFB5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Resources </a:t>
            </a:r>
            <a:r>
              <a:rPr lang="en-US" dirty="0">
                <a:solidFill>
                  <a:srgbClr val="7030A0"/>
                </a:solidFill>
                <a:sym typeface="Wingdings" panose="05000000000000000000" pitchFamily="2" charset="2"/>
              </a:rPr>
              <a:t>Tools  MS analysis  Glycerophospholipids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5" name="Text Box 277">
            <a:extLst>
              <a:ext uri="{FF2B5EF4-FFF2-40B4-BE49-F238E27FC236}">
                <a16:creationId xmlns:a16="http://schemas.microsoft.com/office/drawing/2014/main" id="{AA3CF352-4FB0-44B8-8B3C-B8F0F40686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1" y="152400"/>
            <a:ext cx="8850800" cy="861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86" tIns="45694" rIns="91386" bIns="45694">
            <a:spAutoFit/>
          </a:bodyPr>
          <a:lstStyle>
            <a:lvl1pPr defTabSz="5851525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5851525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5851525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5851525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5851525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585152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585152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585152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585152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000" dirty="0">
                <a:solidFill>
                  <a:prstClr val="black"/>
                </a:solidFill>
                <a:latin typeface="Verdana" pitchFamily="34" charset="0"/>
              </a:rPr>
              <a:t>Computationally-generated database </a:t>
            </a:r>
          </a:p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000" dirty="0">
                <a:solidFill>
                  <a:prstClr val="black"/>
                </a:solidFill>
                <a:latin typeface="Verdana" pitchFamily="34" charset="0"/>
              </a:rPr>
              <a:t>of oxidized phospholipids</a:t>
            </a:r>
          </a:p>
        </p:txBody>
      </p:sp>
    </p:spTree>
    <p:extLst>
      <p:ext uri="{BB962C8B-B14F-4D97-AF65-F5344CB8AC3E}">
        <p14:creationId xmlns:p14="http://schemas.microsoft.com/office/powerpoint/2010/main" val="2773861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3400" y="253509"/>
            <a:ext cx="803296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Fundamental biosynthetic units of lipids</a:t>
            </a:r>
            <a:endParaRPr lang="en-US" sz="3200" b="1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/>
          </p:nvPr>
        </p:nvGraphicFramePr>
        <p:xfrm>
          <a:off x="198481" y="1981200"/>
          <a:ext cx="8747033" cy="28955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132" name="CS ChemDraw Drawing" r:id="rId3" imgW="6455097" imgH="2136302" progId="ChemDraw.Document.6.0">
                  <p:embed/>
                </p:oleObj>
              </mc:Choice>
              <mc:Fallback>
                <p:oleObj name="CS ChemDraw Drawing" r:id="rId3" imgW="6455097" imgH="2136302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8481" y="1981200"/>
                        <a:ext cx="8747033" cy="28955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6160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7838" y="1344631"/>
            <a:ext cx="5648324" cy="531493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76200" y="76200"/>
            <a:ext cx="876299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Match MS/MS data vs </a:t>
            </a:r>
            <a:r>
              <a:rPr lang="en-US" b="1" dirty="0" err="1"/>
              <a:t>Glycosylceramide</a:t>
            </a:r>
            <a:r>
              <a:rPr lang="en-US" b="1" dirty="0"/>
              <a:t> </a:t>
            </a:r>
            <a:r>
              <a:rPr lang="en-US" b="1" i="1" dirty="0"/>
              <a:t>in-silico</a:t>
            </a:r>
            <a:r>
              <a:rPr lang="en-US" b="1" dirty="0"/>
              <a:t> database</a:t>
            </a:r>
          </a:p>
          <a:p>
            <a:pPr algn="ctr"/>
            <a:r>
              <a:rPr lang="en-US" sz="1600" b="1" dirty="0"/>
              <a:t>Searches computationally generated database of 400 different </a:t>
            </a:r>
            <a:r>
              <a:rPr lang="en-US" sz="1600" b="1" dirty="0" err="1"/>
              <a:t>headgroups</a:t>
            </a:r>
            <a:r>
              <a:rPr lang="en-US" sz="1600" b="1" dirty="0"/>
              <a:t>, 45 different </a:t>
            </a:r>
            <a:r>
              <a:rPr lang="en-US" sz="1600" b="1" dirty="0" err="1"/>
              <a:t>sphingoid</a:t>
            </a:r>
            <a:r>
              <a:rPr lang="en-US" sz="1600" b="1" dirty="0"/>
              <a:t> bases and 52 different N-acyl chains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5EA6DE6-06C2-4FD1-886F-69CF10689A62}"/>
              </a:ext>
            </a:extLst>
          </p:cNvPr>
          <p:cNvSpPr txBox="1"/>
          <p:nvPr/>
        </p:nvSpPr>
        <p:spPr>
          <a:xfrm>
            <a:off x="1728345" y="937974"/>
            <a:ext cx="5337988" cy="369332"/>
          </a:xfrm>
          <a:prstGeom prst="rect">
            <a:avLst/>
          </a:prstGeom>
          <a:solidFill>
            <a:srgbClr val="FDEFB5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Resources </a:t>
            </a:r>
            <a:r>
              <a:rPr lang="en-US" dirty="0">
                <a:solidFill>
                  <a:srgbClr val="7030A0"/>
                </a:solidFill>
                <a:sym typeface="Wingdings" panose="05000000000000000000" pitchFamily="2" charset="2"/>
              </a:rPr>
              <a:t>Tools  MS </a:t>
            </a:r>
            <a:r>
              <a:rPr lang="en-US" dirty="0" err="1">
                <a:solidFill>
                  <a:srgbClr val="7030A0"/>
                </a:solidFill>
                <a:sym typeface="Wingdings" panose="05000000000000000000" pitchFamily="2" charset="2"/>
              </a:rPr>
              <a:t>analysisSphingolipids</a:t>
            </a:r>
            <a:endParaRPr lang="en-US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392146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" y="1119187"/>
            <a:ext cx="8343900" cy="461962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00050" y="228600"/>
            <a:ext cx="77533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Predict </a:t>
            </a:r>
            <a:r>
              <a:rPr lang="en-US" b="1" dirty="0" err="1"/>
              <a:t>Glycerophopholipid</a:t>
            </a:r>
            <a:r>
              <a:rPr lang="en-US" b="1" dirty="0"/>
              <a:t> MS/MS product ions for a molecule of interest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B1FF58C-D2DE-4A64-9740-43A13B25E45D}"/>
              </a:ext>
            </a:extLst>
          </p:cNvPr>
          <p:cNvSpPr txBox="1"/>
          <p:nvPr/>
        </p:nvSpPr>
        <p:spPr>
          <a:xfrm>
            <a:off x="1447800" y="749855"/>
            <a:ext cx="5947588" cy="369332"/>
          </a:xfrm>
          <a:prstGeom prst="rect">
            <a:avLst/>
          </a:prstGeom>
          <a:solidFill>
            <a:srgbClr val="FDEFB5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Resources </a:t>
            </a:r>
            <a:r>
              <a:rPr lang="en-US" dirty="0">
                <a:solidFill>
                  <a:srgbClr val="7030A0"/>
                </a:solidFill>
                <a:sym typeface="Wingdings" panose="05000000000000000000" pitchFamily="2" charset="2"/>
              </a:rPr>
              <a:t>Tools  MS </a:t>
            </a:r>
            <a:r>
              <a:rPr lang="en-US" dirty="0" err="1">
                <a:solidFill>
                  <a:srgbClr val="7030A0"/>
                </a:solidFill>
                <a:sym typeface="Wingdings" panose="05000000000000000000" pitchFamily="2" charset="2"/>
              </a:rPr>
              <a:t>analysisGlycerophospholipids</a:t>
            </a:r>
            <a:endParaRPr lang="en-US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106920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685800"/>
            <a:ext cx="4412747" cy="574357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Rectangle 3"/>
          <p:cNvSpPr/>
          <p:nvPr/>
        </p:nvSpPr>
        <p:spPr>
          <a:xfrm>
            <a:off x="400050" y="228600"/>
            <a:ext cx="77533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Predict Glycerophospholipid MS/MS product ions for a molecule of interest</a:t>
            </a:r>
          </a:p>
        </p:txBody>
      </p:sp>
    </p:spTree>
    <p:extLst>
      <p:ext uri="{BB962C8B-B14F-4D97-AF65-F5344CB8AC3E}">
        <p14:creationId xmlns:p14="http://schemas.microsoft.com/office/powerpoint/2010/main" val="336171793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136984" y="298239"/>
            <a:ext cx="6870032" cy="577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50" b="1" dirty="0" err="1">
                <a:solidFill>
                  <a:prstClr val="black"/>
                </a:solidFill>
                <a:latin typeface="Arial" panose="020B0604020202020204" pitchFamily="34" charset="0"/>
              </a:rPr>
              <a:t>LipidFinder</a:t>
            </a:r>
            <a:r>
              <a:rPr lang="en-US" altLang="en-US" sz="1650" b="1" dirty="0">
                <a:solidFill>
                  <a:prstClr val="black"/>
                </a:solidFill>
                <a:latin typeface="Arial" panose="020B0604020202020204" pitchFamily="34" charset="0"/>
              </a:rPr>
              <a:t>: A computational workflow for discovery of lipids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50" b="1" dirty="0">
                <a:solidFill>
                  <a:prstClr val="black"/>
                </a:solidFill>
                <a:latin typeface="Arial" panose="020B0604020202020204" pitchFamily="34" charset="0"/>
              </a:rPr>
              <a:t>In high-resolution LC/MS datasets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69BF6E3-55D1-4123-A29B-4043C7EDC8B2}"/>
              </a:ext>
            </a:extLst>
          </p:cNvPr>
          <p:cNvSpPr txBox="1"/>
          <p:nvPr/>
        </p:nvSpPr>
        <p:spPr>
          <a:xfrm>
            <a:off x="1929062" y="1095117"/>
            <a:ext cx="5867400" cy="369332"/>
          </a:xfrm>
          <a:prstGeom prst="rect">
            <a:avLst/>
          </a:prstGeom>
          <a:solidFill>
            <a:srgbClr val="FDEFB5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Resources </a:t>
            </a:r>
            <a:r>
              <a:rPr lang="en-US" dirty="0">
                <a:solidFill>
                  <a:srgbClr val="7030A0"/>
                </a:solidFill>
                <a:sym typeface="Wingdings" panose="05000000000000000000" pitchFamily="2" charset="2"/>
              </a:rPr>
              <a:t>Tools  MS analysis Multiple classes</a:t>
            </a:r>
            <a:endParaRPr lang="en-US" dirty="0">
              <a:solidFill>
                <a:srgbClr val="7030A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99ACD38-E8FD-4380-BD2A-5336D8467C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0" y="1745133"/>
            <a:ext cx="4229100" cy="3585541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867944C-007A-49A7-8423-FDE5329C0C4B}"/>
              </a:ext>
            </a:extLst>
          </p:cNvPr>
          <p:cNvSpPr/>
          <p:nvPr/>
        </p:nvSpPr>
        <p:spPr>
          <a:xfrm>
            <a:off x="381000" y="5611359"/>
            <a:ext cx="7924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err="1"/>
              <a:t>LipidFinder</a:t>
            </a:r>
            <a:r>
              <a:rPr lang="en-US" sz="1400" b="1" dirty="0"/>
              <a:t> on LIPID MAPS: peak filtering, MS searching and statistical analysis for </a:t>
            </a:r>
            <a:r>
              <a:rPr lang="en-US" sz="1400" b="1" dirty="0" err="1"/>
              <a:t>lipidomics</a:t>
            </a:r>
            <a:endParaRPr lang="en-US" sz="1400" b="1" dirty="0"/>
          </a:p>
          <a:p>
            <a:r>
              <a:rPr lang="en-US" sz="1400" dirty="0"/>
              <a:t>Eoin Fahy, Jorge Alvarez-Jarreta, Christopher J Brasher, An Nguyen, Jade I Hawksworth,</a:t>
            </a:r>
          </a:p>
          <a:p>
            <a:r>
              <a:rPr lang="en-US" sz="1400" dirty="0"/>
              <a:t>Patricia Rodrigues, Sven </a:t>
            </a:r>
            <a:r>
              <a:rPr lang="en-US" sz="1400" dirty="0" err="1"/>
              <a:t>Meckelmann</a:t>
            </a:r>
            <a:r>
              <a:rPr lang="en-US" sz="1400" dirty="0"/>
              <a:t>, Stuart M Allen, Valerie B O'Donnell</a:t>
            </a:r>
          </a:p>
          <a:p>
            <a:r>
              <a:rPr lang="en-US" sz="1400" dirty="0">
                <a:solidFill>
                  <a:srgbClr val="0070C0"/>
                </a:solidFill>
              </a:rPr>
              <a:t>https://doi.org/10.1093/bioinformatics/bty679</a:t>
            </a:r>
          </a:p>
        </p:txBody>
      </p:sp>
    </p:spTree>
    <p:extLst>
      <p:ext uri="{BB962C8B-B14F-4D97-AF65-F5344CB8AC3E}">
        <p14:creationId xmlns:p14="http://schemas.microsoft.com/office/powerpoint/2010/main" val="417832045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21907" y="3202499"/>
            <a:ext cx="8581701" cy="238540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="1" dirty="0">
              <a:solidFill>
                <a:srgbClr val="44546A"/>
              </a:solidFill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890337" y="1042516"/>
            <a:ext cx="1721755" cy="30414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prstClr val="black"/>
                </a:solidFill>
              </a:rPr>
              <a:t>Test samples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890337" y="1784134"/>
            <a:ext cx="1721755" cy="26785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prstClr val="black"/>
                </a:solidFill>
              </a:rPr>
              <a:t>UPLC/LCMS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882711" y="2524199"/>
            <a:ext cx="1721755" cy="31341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prstClr val="black"/>
                </a:solidFill>
              </a:rPr>
              <a:t>XCMS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819739" y="3323530"/>
            <a:ext cx="2067459" cy="598352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prstClr val="black"/>
                </a:solidFill>
              </a:rPr>
              <a:t>Peak Filtering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818750" y="4480855"/>
            <a:ext cx="2299234" cy="724320"/>
          </a:xfrm>
          <a:prstGeom prst="roundRect">
            <a:avLst/>
          </a:prstGeom>
          <a:solidFill>
            <a:schemeClr val="accent3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prstClr val="black"/>
                </a:solidFill>
              </a:rPr>
              <a:t>MS searching</a:t>
            </a:r>
          </a:p>
          <a:p>
            <a:pPr algn="ctr"/>
            <a:r>
              <a:rPr lang="en-US" b="1" dirty="0">
                <a:solidFill>
                  <a:prstClr val="black"/>
                </a:solidFill>
              </a:rPr>
              <a:t>Lipid classification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142880" y="5641986"/>
            <a:ext cx="1560391" cy="29143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prstClr val="black"/>
                </a:solidFill>
              </a:rPr>
              <a:t>Results</a:t>
            </a:r>
          </a:p>
        </p:txBody>
      </p:sp>
      <p:sp>
        <p:nvSpPr>
          <p:cNvPr id="9" name="TextBox 8"/>
          <p:cNvSpPr txBox="1"/>
          <p:nvPr/>
        </p:nvSpPr>
        <p:spPr>
          <a:xfrm rot="16200000">
            <a:off x="-722866" y="4063668"/>
            <a:ext cx="23854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</a:rPr>
              <a:t>LIPIDFINDER</a:t>
            </a:r>
          </a:p>
        </p:txBody>
      </p:sp>
      <p:sp>
        <p:nvSpPr>
          <p:cNvPr id="10" name="Down Arrow 9"/>
          <p:cNvSpPr/>
          <p:nvPr/>
        </p:nvSpPr>
        <p:spPr>
          <a:xfrm>
            <a:off x="1743589" y="1450013"/>
            <a:ext cx="179488" cy="237870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1" name="Down Arrow 10"/>
          <p:cNvSpPr/>
          <p:nvPr/>
        </p:nvSpPr>
        <p:spPr>
          <a:xfrm>
            <a:off x="1743590" y="2205830"/>
            <a:ext cx="179488" cy="237870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2" name="Down Arrow 11"/>
          <p:cNvSpPr/>
          <p:nvPr/>
        </p:nvSpPr>
        <p:spPr>
          <a:xfrm>
            <a:off x="1743588" y="2901119"/>
            <a:ext cx="179488" cy="237870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3" name="Down Arrow 12"/>
          <p:cNvSpPr/>
          <p:nvPr/>
        </p:nvSpPr>
        <p:spPr>
          <a:xfrm>
            <a:off x="1700616" y="4006386"/>
            <a:ext cx="303728" cy="389964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4" name="Down Arrow 13"/>
          <p:cNvSpPr/>
          <p:nvPr/>
        </p:nvSpPr>
        <p:spPr>
          <a:xfrm>
            <a:off x="1762737" y="5300182"/>
            <a:ext cx="179488" cy="287723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214097" y="3335041"/>
            <a:ext cx="2914650" cy="658713"/>
          </a:xfrm>
          <a:prstGeom prst="roundRect">
            <a:avLst/>
          </a:prstGeom>
          <a:solidFill>
            <a:srgbClr val="FEBEFE">
              <a:alpha val="71765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prstClr val="black"/>
                </a:solidFill>
              </a:rPr>
              <a:t>Statistical analysis of experimental groups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5042115" y="4438126"/>
            <a:ext cx="3298423" cy="719891"/>
          </a:xfrm>
          <a:prstGeom prst="roundRect">
            <a:avLst/>
          </a:prstGeom>
          <a:solidFill>
            <a:srgbClr val="FEBEFE">
              <a:alpha val="71765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prstClr val="black"/>
                </a:solidFill>
              </a:rPr>
              <a:t>Refined </a:t>
            </a:r>
            <a:r>
              <a:rPr lang="en-US" b="1" dirty="0" err="1">
                <a:solidFill>
                  <a:prstClr val="black"/>
                </a:solidFill>
              </a:rPr>
              <a:t>peaklist</a:t>
            </a:r>
            <a:r>
              <a:rPr lang="en-US" b="1" dirty="0">
                <a:solidFill>
                  <a:prstClr val="black"/>
                </a:solidFill>
              </a:rPr>
              <a:t> of</a:t>
            </a:r>
          </a:p>
          <a:p>
            <a:pPr algn="ctr"/>
            <a:r>
              <a:rPr lang="en-US" b="1" dirty="0">
                <a:solidFill>
                  <a:prstClr val="black"/>
                </a:solidFill>
              </a:rPr>
              <a:t> significantly altered features</a:t>
            </a:r>
          </a:p>
        </p:txBody>
      </p:sp>
      <p:sp>
        <p:nvSpPr>
          <p:cNvPr id="20" name="Down Arrow 19"/>
          <p:cNvSpPr/>
          <p:nvPr/>
        </p:nvSpPr>
        <p:spPr>
          <a:xfrm rot="16200000">
            <a:off x="3731230" y="3015587"/>
            <a:ext cx="420241" cy="1214235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1" name="Down Arrow 20"/>
          <p:cNvSpPr/>
          <p:nvPr/>
        </p:nvSpPr>
        <p:spPr>
          <a:xfrm rot="5400000">
            <a:off x="3774902" y="4281281"/>
            <a:ext cx="242130" cy="1123468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2" name="Down Arrow 21"/>
          <p:cNvSpPr/>
          <p:nvPr/>
        </p:nvSpPr>
        <p:spPr>
          <a:xfrm>
            <a:off x="6312087" y="4033024"/>
            <a:ext cx="179488" cy="287723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004344" y="4033602"/>
            <a:ext cx="131536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b="1" dirty="0">
                <a:solidFill>
                  <a:srgbClr val="44546A"/>
                </a:solidFill>
              </a:rPr>
              <a:t>(Large </a:t>
            </a:r>
            <a:r>
              <a:rPr lang="en-US" sz="1350" b="1" dirty="0" err="1">
                <a:solidFill>
                  <a:srgbClr val="44546A"/>
                </a:solidFill>
              </a:rPr>
              <a:t>peaklist</a:t>
            </a:r>
            <a:r>
              <a:rPr lang="en-US" sz="1350" b="1" dirty="0">
                <a:solidFill>
                  <a:srgbClr val="44546A"/>
                </a:solidFill>
              </a:rPr>
              <a:t>)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365530" y="4983340"/>
            <a:ext cx="146033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b="1" dirty="0">
                <a:solidFill>
                  <a:srgbClr val="44546A"/>
                </a:solidFill>
              </a:rPr>
              <a:t>(smaller </a:t>
            </a:r>
            <a:r>
              <a:rPr lang="en-US" sz="1350" b="1" dirty="0" err="1">
                <a:solidFill>
                  <a:srgbClr val="44546A"/>
                </a:solidFill>
              </a:rPr>
              <a:t>peaklist</a:t>
            </a:r>
            <a:r>
              <a:rPr lang="en-US" sz="1350" b="1" dirty="0">
                <a:solidFill>
                  <a:srgbClr val="44546A"/>
                </a:solidFill>
              </a:rPr>
              <a:t>) 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154752" y="1011812"/>
            <a:ext cx="576064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prstClr val="black"/>
                </a:solidFill>
              </a:rPr>
              <a:t>Perform statistical analysis (Volcano plot, OP-PLSDA, Random-forest, ANOVA analysis) based on experimental groups (factors) to identify significantly up/down regulated features.</a:t>
            </a:r>
          </a:p>
          <a:p>
            <a:endParaRPr lang="en-US" b="1" dirty="0">
              <a:solidFill>
                <a:prstClr val="black"/>
              </a:solidFill>
            </a:endParaRPr>
          </a:p>
          <a:p>
            <a:r>
              <a:rPr lang="en-US" b="1" dirty="0">
                <a:solidFill>
                  <a:prstClr val="black"/>
                </a:solidFill>
              </a:rPr>
              <a:t>Run MS search on this (much smaller) selected </a:t>
            </a:r>
            <a:r>
              <a:rPr lang="en-US" b="1" dirty="0" err="1">
                <a:solidFill>
                  <a:prstClr val="black"/>
                </a:solidFill>
              </a:rPr>
              <a:t>peaklist</a:t>
            </a:r>
            <a:r>
              <a:rPr lang="en-US" b="1" dirty="0">
                <a:solidFill>
                  <a:prstClr val="black"/>
                </a:solidFill>
              </a:rPr>
              <a:t> to focus on the biologically significant features</a:t>
            </a:r>
          </a:p>
        </p:txBody>
      </p:sp>
      <p:sp>
        <p:nvSpPr>
          <p:cNvPr id="27" name="Rectangle 1">
            <a:extLst>
              <a:ext uri="{FF2B5EF4-FFF2-40B4-BE49-F238E27FC236}">
                <a16:creationId xmlns:a16="http://schemas.microsoft.com/office/drawing/2014/main" id="{01C3039C-EC86-4814-AA36-7EDEB37FD2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8703" y="195002"/>
            <a:ext cx="6870032" cy="577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50" b="1" dirty="0" err="1">
                <a:solidFill>
                  <a:prstClr val="black"/>
                </a:solidFill>
                <a:latin typeface="Arial" panose="020B0604020202020204" pitchFamily="34" charset="0"/>
              </a:rPr>
              <a:t>LipidFinder</a:t>
            </a:r>
            <a:r>
              <a:rPr lang="en-US" altLang="en-US" sz="1650" b="1" dirty="0">
                <a:solidFill>
                  <a:prstClr val="black"/>
                </a:solidFill>
                <a:latin typeface="Arial" panose="020B0604020202020204" pitchFamily="34" charset="0"/>
              </a:rPr>
              <a:t>: A computational workflow for discovery of lipids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50" b="1" dirty="0">
                <a:solidFill>
                  <a:prstClr val="black"/>
                </a:solidFill>
                <a:latin typeface="Arial" panose="020B0604020202020204" pitchFamily="34" charset="0"/>
              </a:rPr>
              <a:t>In high-resolution LC/MS datasets</a:t>
            </a:r>
          </a:p>
        </p:txBody>
      </p:sp>
    </p:spTree>
    <p:extLst>
      <p:ext uri="{BB962C8B-B14F-4D97-AF65-F5344CB8AC3E}">
        <p14:creationId xmlns:p14="http://schemas.microsoft.com/office/powerpoint/2010/main" val="81234112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1908A7E-22DE-461A-9B3D-A66AA262EA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579" y="1081949"/>
            <a:ext cx="6600825" cy="5200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9FEFACD-7A1E-4335-B6BE-24D9A8B5A5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897" y="1621425"/>
            <a:ext cx="7086600" cy="4000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707591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78" y="1850549"/>
            <a:ext cx="6270021" cy="475756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4636" y="1067117"/>
            <a:ext cx="3803405" cy="334082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201613" y="59534"/>
            <a:ext cx="8458200" cy="428624"/>
          </a:xfrm>
          <a:prstGeom prst="rect">
            <a:avLst/>
          </a:prstGeom>
        </p:spPr>
        <p:txBody>
          <a:bodyPr lIns="91386" tIns="45694" rIns="91386" bIns="45694"/>
          <a:lstStyle/>
          <a:p>
            <a:pPr algn="ctr" eaLnBrk="0" hangingPunct="0">
              <a:defRPr/>
            </a:pPr>
            <a:r>
              <a:rPr lang="en-US" sz="2800" b="1" kern="0" dirty="0">
                <a:solidFill>
                  <a:srgbClr val="000000"/>
                </a:solidFill>
              </a:rPr>
              <a:t>MS </a:t>
            </a:r>
            <a:r>
              <a:rPr lang="en-US" sz="2800" b="1" dirty="0">
                <a:solidFill>
                  <a:srgbClr val="000000"/>
                </a:solidFill>
              </a:rPr>
              <a:t>Standards library</a:t>
            </a:r>
            <a:endParaRPr lang="en-US" sz="2400" kern="0" dirty="0">
              <a:solidFill>
                <a:srgbClr val="00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A2B5135-E867-42C2-BE9A-FC0A4CB638AA}"/>
              </a:ext>
            </a:extLst>
          </p:cNvPr>
          <p:cNvSpPr txBox="1"/>
          <p:nvPr/>
        </p:nvSpPr>
        <p:spPr>
          <a:xfrm>
            <a:off x="3250531" y="575401"/>
            <a:ext cx="2642938" cy="369332"/>
          </a:xfrm>
          <a:prstGeom prst="rect">
            <a:avLst/>
          </a:prstGeom>
          <a:solidFill>
            <a:srgbClr val="FDEFB5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Resources </a:t>
            </a:r>
            <a:r>
              <a:rPr lang="en-US" dirty="0">
                <a:solidFill>
                  <a:srgbClr val="7030A0"/>
                </a:solidFill>
                <a:sym typeface="Wingdings" panose="05000000000000000000" pitchFamily="2" charset="2"/>
              </a:rPr>
              <a:t>Standards</a:t>
            </a:r>
            <a:endParaRPr lang="en-US" dirty="0">
              <a:solidFill>
                <a:srgbClr val="7030A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13909B3-FC5F-4B55-A7EA-277FC85C1D1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7099" y="4407605"/>
            <a:ext cx="3550678" cy="23564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38E27EF-1CE7-47F0-98C8-9D0560DFDFA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8685" y="1981200"/>
            <a:ext cx="3550679" cy="219728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546430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059B24D-4814-409C-B736-675584C294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647" y="2362200"/>
            <a:ext cx="8382000" cy="25146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540BC0E-DF13-4F0E-9384-95D250AEBFC4}"/>
              </a:ext>
            </a:extLst>
          </p:cNvPr>
          <p:cNvSpPr txBox="1"/>
          <p:nvPr/>
        </p:nvSpPr>
        <p:spPr>
          <a:xfrm>
            <a:off x="2743200" y="1295400"/>
            <a:ext cx="3404938" cy="369332"/>
          </a:xfrm>
          <a:prstGeom prst="rect">
            <a:avLst/>
          </a:prstGeom>
          <a:solidFill>
            <a:srgbClr val="FDEFB5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Resources </a:t>
            </a:r>
            <a:r>
              <a:rPr lang="en-US" dirty="0">
                <a:solidFill>
                  <a:srgbClr val="7030A0"/>
                </a:solidFill>
                <a:sym typeface="Wingdings" panose="05000000000000000000" pitchFamily="2" charset="2"/>
              </a:rPr>
              <a:t>Experimental data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8486AD4-FCAA-446B-97BA-962A8488F56D}"/>
              </a:ext>
            </a:extLst>
          </p:cNvPr>
          <p:cNvSpPr/>
          <p:nvPr/>
        </p:nvSpPr>
        <p:spPr>
          <a:xfrm>
            <a:off x="381000" y="381000"/>
            <a:ext cx="77533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Experimental data on LIPID MAPS</a:t>
            </a:r>
          </a:p>
        </p:txBody>
      </p:sp>
    </p:spTree>
    <p:extLst>
      <p:ext uri="{BB962C8B-B14F-4D97-AF65-F5344CB8AC3E}">
        <p14:creationId xmlns:p14="http://schemas.microsoft.com/office/powerpoint/2010/main" val="313247497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524000"/>
            <a:ext cx="8309344" cy="517853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8344" y="304800"/>
            <a:ext cx="8305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prstClr val="black"/>
                </a:solidFill>
              </a:rPr>
              <a:t>All studies on Metabolomics Workbench </a:t>
            </a:r>
            <a:r>
              <a:rPr lang="en-US" sz="2000" b="1" dirty="0">
                <a:solidFill>
                  <a:srgbClr val="FF0000"/>
                </a:solidFill>
              </a:rPr>
              <a:t>(65% are lipids)</a:t>
            </a:r>
          </a:p>
          <a:p>
            <a:pPr>
              <a:defRPr/>
            </a:pPr>
            <a:r>
              <a:rPr lang="en-US" sz="2000" b="1" dirty="0">
                <a:solidFill>
                  <a:prstClr val="black"/>
                </a:solidFill>
              </a:rPr>
              <a:t>~1000 experimental studies reporting ~180,000 metabolite species</a:t>
            </a:r>
          </a:p>
          <a:p>
            <a:pPr>
              <a:defRPr/>
            </a:pPr>
            <a:r>
              <a:rPr lang="en-US" sz="2000" b="1" dirty="0">
                <a:solidFill>
                  <a:prstClr val="black"/>
                </a:solidFill>
              </a:rPr>
              <a:t>~150,000 of these metabolite species were mapped to </a:t>
            </a:r>
            <a:r>
              <a:rPr lang="en-US" sz="2000" b="1" dirty="0" err="1">
                <a:solidFill>
                  <a:srgbClr val="FF0000"/>
                </a:solidFill>
              </a:rPr>
              <a:t>RefMet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>
                <a:solidFill>
                  <a:prstClr val="black"/>
                </a:solidFill>
              </a:rPr>
              <a:t>classification</a:t>
            </a:r>
          </a:p>
        </p:txBody>
      </p:sp>
    </p:spTree>
    <p:extLst>
      <p:ext uri="{BB962C8B-B14F-4D97-AF65-F5344CB8AC3E}">
        <p14:creationId xmlns:p14="http://schemas.microsoft.com/office/powerpoint/2010/main" val="421063752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88477" y="995045"/>
            <a:ext cx="5328831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b="1" dirty="0" err="1">
                <a:solidFill>
                  <a:prstClr val="black"/>
                </a:solidFill>
              </a:rPr>
              <a:t>RefMet</a:t>
            </a:r>
            <a:r>
              <a:rPr lang="en-US" sz="2100" b="1" dirty="0">
                <a:solidFill>
                  <a:prstClr val="black"/>
                </a:solidFill>
              </a:rPr>
              <a:t> Metabolite Classification and indexing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268831" y="4649627"/>
            <a:ext cx="7704212" cy="534079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b="1" dirty="0" err="1">
                <a:solidFill>
                  <a:prstClr val="black"/>
                </a:solidFill>
              </a:rPr>
              <a:t>RefMet</a:t>
            </a:r>
            <a:r>
              <a:rPr lang="en-US" sz="2100" b="1" dirty="0">
                <a:solidFill>
                  <a:prstClr val="black"/>
                </a:solidFill>
              </a:rPr>
              <a:t> database with indexed metabolite classification</a:t>
            </a:r>
          </a:p>
        </p:txBody>
      </p:sp>
      <p:sp>
        <p:nvSpPr>
          <p:cNvPr id="14" name="Down Arrow 13"/>
          <p:cNvSpPr/>
          <p:nvPr/>
        </p:nvSpPr>
        <p:spPr>
          <a:xfrm>
            <a:off x="1768731" y="2261319"/>
            <a:ext cx="287335" cy="2307547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5" name="Down Arrow 14"/>
          <p:cNvSpPr/>
          <p:nvPr/>
        </p:nvSpPr>
        <p:spPr>
          <a:xfrm>
            <a:off x="6289393" y="2239165"/>
            <a:ext cx="213983" cy="84094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225705" y="2456859"/>
            <a:ext cx="14347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LIPID MAPS</a:t>
            </a:r>
          </a:p>
          <a:p>
            <a:r>
              <a:rPr lang="en-US" b="1" dirty="0">
                <a:solidFill>
                  <a:srgbClr val="0070C0"/>
                </a:solidFill>
              </a:rPr>
              <a:t>Classification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1086753" y="1688525"/>
            <a:ext cx="1675897" cy="47683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b="1" dirty="0">
                <a:solidFill>
                  <a:prstClr val="black"/>
                </a:solidFill>
              </a:rPr>
              <a:t>Lipids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5688807" y="1686259"/>
            <a:ext cx="1675897" cy="476834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b="1" dirty="0">
                <a:solidFill>
                  <a:prstClr val="black"/>
                </a:solidFill>
              </a:rPr>
              <a:t>Non-lipids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578093" y="2433387"/>
            <a:ext cx="14347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solidFill>
                  <a:srgbClr val="0070C0"/>
                </a:solidFill>
              </a:rPr>
              <a:t>ClassyFire</a:t>
            </a:r>
            <a:endParaRPr lang="en-US" b="1" dirty="0">
              <a:solidFill>
                <a:srgbClr val="0070C0"/>
              </a:solidFill>
            </a:endParaRPr>
          </a:p>
          <a:p>
            <a:r>
              <a:rPr lang="en-US" b="1" dirty="0">
                <a:solidFill>
                  <a:srgbClr val="0070C0"/>
                </a:solidFill>
              </a:rPr>
              <a:t>Classification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5487071" y="3137880"/>
            <a:ext cx="2174878" cy="476834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b="1" dirty="0" err="1">
                <a:solidFill>
                  <a:prstClr val="black"/>
                </a:solidFill>
              </a:rPr>
              <a:t>Uncurated</a:t>
            </a:r>
            <a:r>
              <a:rPr lang="en-US" b="1" dirty="0">
                <a:solidFill>
                  <a:prstClr val="black"/>
                </a:solidFill>
              </a:rPr>
              <a:t> classes</a:t>
            </a:r>
          </a:p>
        </p:txBody>
      </p:sp>
      <p:sp>
        <p:nvSpPr>
          <p:cNvPr id="35" name="Down Arrow 34"/>
          <p:cNvSpPr/>
          <p:nvPr/>
        </p:nvSpPr>
        <p:spPr>
          <a:xfrm>
            <a:off x="6332281" y="3732897"/>
            <a:ext cx="213983" cy="84094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578093" y="3756085"/>
            <a:ext cx="10607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Curation,</a:t>
            </a:r>
          </a:p>
          <a:p>
            <a:r>
              <a:rPr lang="en-US" b="1" dirty="0">
                <a:solidFill>
                  <a:srgbClr val="FF0000"/>
                </a:solidFill>
              </a:rPr>
              <a:t>Indexing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213712" y="3756085"/>
            <a:ext cx="9986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Indexing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90829" y="5414246"/>
            <a:ext cx="7426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prstClr val="black"/>
                </a:solidFill>
              </a:rPr>
              <a:t>Indexing of metabolite classes/subclasses facilitates logical ordering of data </a:t>
            </a:r>
          </a:p>
        </p:txBody>
      </p:sp>
    </p:spTree>
    <p:extLst>
      <p:ext uri="{BB962C8B-B14F-4D97-AF65-F5344CB8AC3E}">
        <p14:creationId xmlns:p14="http://schemas.microsoft.com/office/powerpoint/2010/main" val="136494976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99CCB35-FD60-4E7B-8444-E27DDDFCDF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799" y="1525332"/>
            <a:ext cx="7728823" cy="500297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381000" y="79149"/>
            <a:ext cx="863484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</a:rPr>
              <a:t>Web Portal queries </a:t>
            </a:r>
            <a:r>
              <a:rPr lang="en-US" sz="2400" b="1" dirty="0" err="1">
                <a:solidFill>
                  <a:prstClr val="black"/>
                </a:solidFill>
              </a:rPr>
              <a:t>lipidomics</a:t>
            </a:r>
            <a:r>
              <a:rPr lang="en-US" sz="2400" b="1" dirty="0">
                <a:solidFill>
                  <a:prstClr val="black"/>
                </a:solidFill>
              </a:rPr>
              <a:t> data on Metabolomics Workbench</a:t>
            </a:r>
          </a:p>
          <a:p>
            <a:r>
              <a:rPr lang="en-US" sz="2000" dirty="0">
                <a:solidFill>
                  <a:prstClr val="black"/>
                </a:solidFill>
              </a:rPr>
              <a:t>~600 studies in MW have reported named lipids (excluding polyketides)</a:t>
            </a:r>
          </a:p>
          <a:p>
            <a:r>
              <a:rPr lang="en-US" sz="2000" dirty="0">
                <a:solidFill>
                  <a:prstClr val="black"/>
                </a:solidFill>
              </a:rPr>
              <a:t>&gt;320 of those have &gt;= 20 named lipids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5200" y="1864753"/>
            <a:ext cx="3869381" cy="364117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9419" y="2438400"/>
            <a:ext cx="6520577" cy="421881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A6C7C82-7860-4E74-8D8B-5122D3F03B39}"/>
              </a:ext>
            </a:extLst>
          </p:cNvPr>
          <p:cNvSpPr txBox="1"/>
          <p:nvPr/>
        </p:nvSpPr>
        <p:spPr>
          <a:xfrm>
            <a:off x="1447800" y="1098845"/>
            <a:ext cx="6052422" cy="369332"/>
          </a:xfrm>
          <a:prstGeom prst="rect">
            <a:avLst/>
          </a:prstGeom>
          <a:solidFill>
            <a:srgbClr val="FDEFB5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Resources </a:t>
            </a:r>
            <a:r>
              <a:rPr lang="en-US" dirty="0">
                <a:solidFill>
                  <a:srgbClr val="7030A0"/>
                </a:solidFill>
                <a:sym typeface="Wingdings" panose="05000000000000000000" pitchFamily="2" charset="2"/>
              </a:rPr>
              <a:t>Experimental </a:t>
            </a:r>
            <a:r>
              <a:rPr lang="en-US" dirty="0" err="1">
                <a:solidFill>
                  <a:srgbClr val="7030A0"/>
                </a:solidFill>
                <a:sym typeface="Wingdings" panose="05000000000000000000" pitchFamily="2" charset="2"/>
              </a:rPr>
              <a:t>dataLipidomics</a:t>
            </a:r>
            <a:r>
              <a:rPr lang="en-US" dirty="0">
                <a:solidFill>
                  <a:srgbClr val="7030A0"/>
                </a:solidFill>
                <a:sym typeface="Wingdings" panose="05000000000000000000" pitchFamily="2" charset="2"/>
              </a:rPr>
              <a:t> Data on MW</a:t>
            </a:r>
            <a:endParaRPr lang="en-US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3188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7772400" cy="323850"/>
          </a:xfrm>
        </p:spPr>
        <p:txBody>
          <a:bodyPr/>
          <a:lstStyle/>
          <a:p>
            <a:r>
              <a:rPr lang="en-US" altLang="ja-JP" sz="2800" b="1">
                <a:solidFill>
                  <a:schemeClr val="tx2"/>
                </a:solidFill>
                <a:ea typeface="MS Mincho" pitchFamily="49" charset="-128"/>
              </a:rPr>
              <a:t>LIPID MAPS Classification System</a:t>
            </a:r>
            <a:br>
              <a:rPr lang="en-US" altLang="ja-JP" sz="2800" b="1">
                <a:solidFill>
                  <a:schemeClr val="tx2"/>
                </a:solidFill>
                <a:ea typeface="MS Mincho" pitchFamily="49" charset="-128"/>
              </a:rPr>
            </a:br>
            <a:r>
              <a:rPr lang="en-US" altLang="ja-JP" sz="2400" b="1">
                <a:solidFill>
                  <a:schemeClr val="tx2"/>
                </a:solidFill>
                <a:ea typeface="MS Mincho" pitchFamily="49" charset="-128"/>
              </a:rPr>
              <a:t>Categories and Examples</a:t>
            </a:r>
            <a:r>
              <a:rPr lang="en-US" altLang="ja-JP" sz="2400">
                <a:solidFill>
                  <a:schemeClr val="tx2"/>
                </a:solidFill>
                <a:ea typeface="ＭＳ Ｐゴシック" pitchFamily="34" charset="-128"/>
              </a:rPr>
              <a:t> </a:t>
            </a:r>
            <a:endParaRPr lang="en-US" sz="2400">
              <a:solidFill>
                <a:schemeClr val="tx2"/>
              </a:solidFill>
            </a:endParaRPr>
          </a:p>
        </p:txBody>
      </p:sp>
      <p:graphicFrame>
        <p:nvGraphicFramePr>
          <p:cNvPr id="115" name="Table 1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2845563"/>
              </p:ext>
            </p:extLst>
          </p:nvPr>
        </p:nvGraphicFramePr>
        <p:xfrm>
          <a:off x="381000" y="1143000"/>
          <a:ext cx="8001000" cy="48736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9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6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218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Category</a:t>
                      </a:r>
                    </a:p>
                  </a:txBody>
                  <a:tcPr marT="45726" marB="45726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Abbreviation</a:t>
                      </a:r>
                    </a:p>
                  </a:txBody>
                  <a:tcPr marT="45726" marB="45726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Example</a:t>
                      </a:r>
                    </a:p>
                  </a:txBody>
                  <a:tcPr marT="45726" marB="45726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2189">
                <a:tc>
                  <a:txBody>
                    <a:bodyPr/>
                    <a:lstStyle/>
                    <a:p>
                      <a:r>
                        <a:rPr lang="en-US" sz="1800" dirty="0"/>
                        <a:t>Fatty </a:t>
                      </a:r>
                      <a:r>
                        <a:rPr lang="en-US" sz="1800" dirty="0" err="1"/>
                        <a:t>acyls</a:t>
                      </a:r>
                      <a:endParaRPr lang="en-US" sz="1800" dirty="0"/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FA</a:t>
                      </a: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800" kern="1200" dirty="0" err="1">
                          <a:solidFill>
                            <a:schemeClr val="tx1"/>
                          </a:solidFill>
                          <a:latin typeface="+mn-lt"/>
                          <a:ea typeface="ＭＳ Ｐゴシック"/>
                          <a:cs typeface="ＭＳ Ｐゴシック"/>
                        </a:rPr>
                        <a:t>Dodecanoic</a:t>
                      </a:r>
                      <a:r>
                        <a:rPr lang="en-US" altLang="ja-JP" sz="1800" kern="1200" dirty="0">
                          <a:solidFill>
                            <a:schemeClr val="tx1"/>
                          </a:solidFill>
                          <a:latin typeface="+mn-lt"/>
                          <a:ea typeface="ＭＳ Ｐゴシック"/>
                          <a:cs typeface="ＭＳ Ｐゴシック"/>
                        </a:rPr>
                        <a:t> acid</a:t>
                      </a:r>
                    </a:p>
                  </a:txBody>
                  <a:tcPr marT="45726" marB="45726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0163">
                <a:tc>
                  <a:txBody>
                    <a:bodyPr/>
                    <a:lstStyle/>
                    <a:p>
                      <a:r>
                        <a:rPr lang="en-US" sz="1800" dirty="0" err="1"/>
                        <a:t>Glycerolipids</a:t>
                      </a:r>
                      <a:endParaRPr lang="en-US" sz="1800" dirty="0"/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GL</a:t>
                      </a: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800" kern="1200" dirty="0">
                          <a:solidFill>
                            <a:schemeClr val="tx1"/>
                          </a:solidFill>
                          <a:latin typeface="+mn-lt"/>
                          <a:ea typeface="ＭＳ Ｐゴシック"/>
                          <a:cs typeface="ＭＳ Ｐゴシック"/>
                        </a:rPr>
                        <a:t>1-hexadecanoyl-2-(9Z-octadecenoyl)-</a:t>
                      </a:r>
                      <a:r>
                        <a:rPr lang="en-US" altLang="ja-JP" sz="1800" kern="1200" dirty="0" err="1">
                          <a:solidFill>
                            <a:schemeClr val="tx1"/>
                          </a:solidFill>
                          <a:latin typeface="+mn-lt"/>
                          <a:ea typeface="ＭＳ Ｐゴシック"/>
                          <a:cs typeface="ＭＳ Ｐゴシック"/>
                        </a:rPr>
                        <a:t>sn</a:t>
                      </a:r>
                      <a:r>
                        <a:rPr lang="en-US" altLang="ja-JP" sz="1800" kern="1200" dirty="0">
                          <a:solidFill>
                            <a:schemeClr val="tx1"/>
                          </a:solidFill>
                          <a:latin typeface="+mn-lt"/>
                          <a:ea typeface="ＭＳ Ｐゴシック"/>
                          <a:cs typeface="ＭＳ Ｐゴシック"/>
                        </a:rPr>
                        <a:t>-glycerol</a:t>
                      </a:r>
                    </a:p>
                  </a:txBody>
                  <a:tcPr marT="45726" marB="45726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016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/>
                        <a:t>Glycerophospholipids</a:t>
                      </a:r>
                      <a:endParaRPr lang="en-US" sz="1800" dirty="0"/>
                    </a:p>
                    <a:p>
                      <a:endParaRPr lang="en-US" sz="1800" dirty="0"/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GP</a:t>
                      </a: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800" dirty="0">
                          <a:solidFill>
                            <a:schemeClr val="tx1"/>
                          </a:solidFill>
                          <a:ea typeface="ＭＳ Ｐゴシック"/>
                          <a:cs typeface="ＭＳ Ｐゴシック"/>
                        </a:rPr>
                        <a:t>1-hexadecanoyl-2-(9Z-octadecenoyl)-</a:t>
                      </a:r>
                      <a:r>
                        <a:rPr lang="en-US" altLang="ja-JP" sz="1800" i="1" dirty="0">
                          <a:solidFill>
                            <a:schemeClr val="tx1"/>
                          </a:solidFill>
                          <a:ea typeface="ＭＳ Ｐゴシック"/>
                          <a:cs typeface="ＭＳ Ｐゴシック"/>
                        </a:rPr>
                        <a:t>sn</a:t>
                      </a:r>
                      <a:r>
                        <a:rPr lang="en-US" altLang="ja-JP" sz="1800" dirty="0">
                          <a:solidFill>
                            <a:schemeClr val="tx1"/>
                          </a:solidFill>
                          <a:ea typeface="ＭＳ Ｐゴシック"/>
                          <a:cs typeface="ＭＳ Ｐゴシック"/>
                        </a:rPr>
                        <a:t>-glycero-3-phosphocholine</a:t>
                      </a:r>
                      <a:endParaRPr lang="en-US" altLang="ja-JP" sz="1800" dirty="0">
                        <a:solidFill>
                          <a:schemeClr val="tx1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T="45726" marB="45726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2189">
                <a:tc>
                  <a:txBody>
                    <a:bodyPr/>
                    <a:lstStyle/>
                    <a:p>
                      <a:r>
                        <a:rPr lang="en-US" sz="1800" dirty="0" err="1"/>
                        <a:t>Sphingolipids</a:t>
                      </a:r>
                      <a:endParaRPr lang="en-US" sz="1800" dirty="0"/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SP</a:t>
                      </a: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en-US" altLang="ja-JP" sz="1800" dirty="0">
                          <a:solidFill>
                            <a:schemeClr val="tx1"/>
                          </a:solidFill>
                          <a:ea typeface="ＭＳ Ｐゴシック"/>
                          <a:cs typeface="ＭＳ Ｐゴシック"/>
                        </a:rPr>
                        <a:t>N-(</a:t>
                      </a:r>
                      <a:r>
                        <a:rPr lang="en-US" altLang="ja-JP" sz="1800" dirty="0" err="1">
                          <a:solidFill>
                            <a:schemeClr val="tx1"/>
                          </a:solidFill>
                          <a:ea typeface="ＭＳ Ｐゴシック"/>
                          <a:cs typeface="ＭＳ Ｐゴシック"/>
                        </a:rPr>
                        <a:t>tetradecanoyl</a:t>
                      </a:r>
                      <a:r>
                        <a:rPr lang="en-US" altLang="ja-JP" sz="1800" dirty="0">
                          <a:solidFill>
                            <a:schemeClr val="tx1"/>
                          </a:solidFill>
                          <a:ea typeface="ＭＳ Ｐゴシック"/>
                          <a:cs typeface="ＭＳ Ｐゴシック"/>
                        </a:rPr>
                        <a:t>)-sphing-4-enine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26" marB="45726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2189">
                <a:tc>
                  <a:txBody>
                    <a:bodyPr/>
                    <a:lstStyle/>
                    <a:p>
                      <a:r>
                        <a:rPr lang="en-US" sz="1800" baseline="0" dirty="0">
                          <a:solidFill>
                            <a:schemeClr val="accent2"/>
                          </a:solidFill>
                        </a:rPr>
                        <a:t>Sterol lipids</a:t>
                      </a: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ST</a:t>
                      </a: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800" dirty="0">
                          <a:solidFill>
                            <a:schemeClr val="tx1"/>
                          </a:solidFill>
                          <a:ea typeface="ＭＳ Ｐゴシック"/>
                          <a:cs typeface="ＭＳ Ｐゴシック"/>
                        </a:rPr>
                        <a:t>Cholest-5-en-3</a:t>
                      </a:r>
                      <a:r>
                        <a:rPr lang="en-US" altLang="ja-JP" sz="1800" i="1" dirty="0">
                          <a:solidFill>
                            <a:schemeClr val="tx1"/>
                          </a:solidFill>
                          <a:latin typeface="Symbol" pitchFamily="18" charset="2"/>
                          <a:ea typeface="Arial Unicode MS" pitchFamily="34" charset="-128"/>
                          <a:cs typeface="Arial Unicode MS" pitchFamily="34" charset="-128"/>
                        </a:rPr>
                        <a:t>b</a:t>
                      </a:r>
                      <a:r>
                        <a:rPr lang="en-US" altLang="ja-JP" sz="1800" dirty="0">
                          <a:solidFill>
                            <a:schemeClr val="tx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-ol</a:t>
                      </a:r>
                    </a:p>
                  </a:txBody>
                  <a:tcPr marT="45726" marB="45726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2189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kern="1200" baseline="0" dirty="0" err="1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Prenol</a:t>
                      </a:r>
                      <a:r>
                        <a:rPr lang="en-US" sz="1800" kern="1200" baseline="0" dirty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 lipids</a:t>
                      </a: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PR</a:t>
                      </a: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800" dirty="0">
                          <a:solidFill>
                            <a:schemeClr val="tx1"/>
                          </a:solidFill>
                          <a:ea typeface="ＭＳ Ｐゴシック"/>
                          <a:cs typeface="ＭＳ Ｐゴシック"/>
                        </a:rPr>
                        <a:t>2E,6E-farnesol</a:t>
                      </a:r>
                      <a:endParaRPr lang="en-US" altLang="ja-JP" sz="1800" dirty="0">
                        <a:solidFill>
                          <a:schemeClr val="tx1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T="45726" marB="45726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40163">
                <a:tc>
                  <a:txBody>
                    <a:bodyPr/>
                    <a:lstStyle/>
                    <a:p>
                      <a:r>
                        <a:rPr lang="en-US" sz="1800" dirty="0" err="1"/>
                        <a:t>Saccharolipids</a:t>
                      </a:r>
                      <a:endParaRPr lang="en-US" sz="1800" dirty="0"/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SL</a:t>
                      </a: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800" dirty="0">
                          <a:solidFill>
                            <a:schemeClr val="tx1"/>
                          </a:solidFill>
                          <a:ea typeface="ＭＳ Ｐゴシック"/>
                          <a:cs typeface="ＭＳ Ｐゴシック"/>
                        </a:rPr>
                        <a:t>UDP-3-O-(3R-hydroxy-tetradecanoyl)-</a:t>
                      </a:r>
                      <a:r>
                        <a:rPr lang="en-US" altLang="ja-JP" sz="1800" i="1" dirty="0" err="1">
                          <a:solidFill>
                            <a:schemeClr val="tx1"/>
                          </a:solidFill>
                          <a:latin typeface="Symbol" pitchFamily="18" charset="2"/>
                          <a:ea typeface="Arial Unicode MS" pitchFamily="34" charset="-128"/>
                          <a:cs typeface="Arial Unicode MS" pitchFamily="34" charset="-128"/>
                        </a:rPr>
                        <a:t>a</a:t>
                      </a:r>
                      <a:r>
                        <a:rPr lang="en-US" altLang="ja-JP" sz="1800" dirty="0" err="1">
                          <a:solidFill>
                            <a:schemeClr val="tx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D</a:t>
                      </a:r>
                      <a:r>
                        <a:rPr lang="en-US" altLang="ja-JP" sz="1800" dirty="0">
                          <a:solidFill>
                            <a:schemeClr val="tx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-N-</a:t>
                      </a:r>
                      <a:r>
                        <a:rPr lang="en-US" altLang="ja-JP" sz="1800" dirty="0" err="1">
                          <a:solidFill>
                            <a:schemeClr val="tx1"/>
                          </a:solidFill>
                          <a:ea typeface="ＭＳ Ｐゴシック"/>
                          <a:cs typeface="ＭＳ Ｐゴシック"/>
                        </a:rPr>
                        <a:t>acetylglucosamine</a:t>
                      </a:r>
                      <a:endParaRPr lang="en-US" altLang="ja-JP" sz="1800" dirty="0">
                        <a:solidFill>
                          <a:schemeClr val="tx1"/>
                        </a:solidFill>
                        <a:ea typeface="ＭＳ Ｐゴシック"/>
                        <a:cs typeface="ＭＳ Ｐゴシック"/>
                      </a:endParaRPr>
                    </a:p>
                  </a:txBody>
                  <a:tcPr marT="45726" marB="45726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92189">
                <a:tc>
                  <a:txBody>
                    <a:bodyPr/>
                    <a:lstStyle/>
                    <a:p>
                      <a:r>
                        <a:rPr lang="en-US" sz="1800" dirty="0" err="1"/>
                        <a:t>Polyketides</a:t>
                      </a:r>
                      <a:endParaRPr lang="en-US" sz="1800" dirty="0"/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PK</a:t>
                      </a: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800" dirty="0" err="1">
                          <a:solidFill>
                            <a:schemeClr val="tx1"/>
                          </a:solidFill>
                          <a:ea typeface="ＭＳ Ｐゴシック"/>
                          <a:cs typeface="ＭＳ Ｐゴシック"/>
                        </a:rPr>
                        <a:t>Aflatoxin</a:t>
                      </a:r>
                      <a:r>
                        <a:rPr lang="en-US" altLang="ja-JP" sz="1800" dirty="0">
                          <a:solidFill>
                            <a:schemeClr val="tx1"/>
                          </a:solidFill>
                          <a:ea typeface="ＭＳ Ｐゴシック"/>
                          <a:cs typeface="ＭＳ Ｐゴシック"/>
                        </a:rPr>
                        <a:t> B</a:t>
                      </a:r>
                      <a:r>
                        <a:rPr lang="en-US" altLang="ja-JP" sz="1800" baseline="-30000" dirty="0">
                          <a:solidFill>
                            <a:schemeClr val="tx1"/>
                          </a:solidFill>
                          <a:ea typeface="ＭＳ Ｐゴシック"/>
                          <a:cs typeface="ＭＳ Ｐゴシック"/>
                        </a:rPr>
                        <a:t>1</a:t>
                      </a:r>
                      <a:endParaRPr lang="en-US" altLang="ja-JP" sz="1800" dirty="0">
                        <a:solidFill>
                          <a:schemeClr val="tx1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T="45726" marB="45726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71288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C9F4F81-CE6C-4A01-B663-E331DA4247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251121"/>
            <a:ext cx="8125865" cy="435575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8F0CE56-64B4-40E8-B2F3-1F898BA61288}"/>
              </a:ext>
            </a:extLst>
          </p:cNvPr>
          <p:cNvSpPr txBox="1"/>
          <p:nvPr/>
        </p:nvSpPr>
        <p:spPr>
          <a:xfrm>
            <a:off x="1828800" y="304800"/>
            <a:ext cx="42445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Tools for Statistical analysis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B9D716F-13BA-4550-89C8-92F12F86BBC6}"/>
              </a:ext>
            </a:extLst>
          </p:cNvPr>
          <p:cNvSpPr txBox="1"/>
          <p:nvPr/>
        </p:nvSpPr>
        <p:spPr>
          <a:xfrm>
            <a:off x="2000578" y="828020"/>
            <a:ext cx="3901004" cy="369332"/>
          </a:xfrm>
          <a:prstGeom prst="rect">
            <a:avLst/>
          </a:prstGeom>
          <a:solidFill>
            <a:srgbClr val="FDEFB5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Resources </a:t>
            </a:r>
            <a:r>
              <a:rPr lang="en-US" dirty="0">
                <a:solidFill>
                  <a:srgbClr val="7030A0"/>
                </a:solidFill>
                <a:sym typeface="Wingdings" panose="05000000000000000000" pitchFamily="2" charset="2"/>
              </a:rPr>
              <a:t>Tools  Statistical analysis</a:t>
            </a:r>
            <a:endParaRPr lang="en-US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02593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Magnetic Disk 5"/>
          <p:cNvSpPr/>
          <p:nvPr/>
        </p:nvSpPr>
        <p:spPr>
          <a:xfrm>
            <a:off x="203972" y="2243520"/>
            <a:ext cx="1557794" cy="880861"/>
          </a:xfrm>
          <a:prstGeom prst="flowChartMagneticDisk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1350" b="1" dirty="0">
                <a:solidFill>
                  <a:prstClr val="black"/>
                </a:solidFill>
              </a:rPr>
              <a:t>Metabolomics Workbench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3591536" y="2014738"/>
            <a:ext cx="2573676" cy="1351474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rtlCol="0" anchor="t"/>
          <a:lstStyle/>
          <a:p>
            <a:pPr algn="ctr">
              <a:defRPr/>
            </a:pPr>
            <a:r>
              <a:rPr lang="en-US" b="1" dirty="0">
                <a:solidFill>
                  <a:prstClr val="black"/>
                </a:solidFill>
              </a:rPr>
              <a:t>Portable analysis toolbox codebase</a:t>
            </a:r>
          </a:p>
          <a:p>
            <a:pPr algn="ctr">
              <a:defRPr/>
            </a:pPr>
            <a:r>
              <a:rPr lang="en-US" b="1" dirty="0">
                <a:solidFill>
                  <a:prstClr val="black"/>
                </a:solidFill>
              </a:rPr>
              <a:t>(R files, PHP, </a:t>
            </a:r>
            <a:r>
              <a:rPr lang="en-US" b="1" dirty="0" err="1">
                <a:solidFill>
                  <a:prstClr val="black"/>
                </a:solidFill>
              </a:rPr>
              <a:t>Javascript</a:t>
            </a:r>
            <a:r>
              <a:rPr lang="en-US" b="1" dirty="0">
                <a:solidFill>
                  <a:prstClr val="black"/>
                </a:solidFill>
              </a:rPr>
              <a:t>)</a:t>
            </a:r>
          </a:p>
          <a:p>
            <a:pPr algn="ctr">
              <a:defRPr/>
            </a:pPr>
            <a:r>
              <a:rPr lang="en-US" b="1" dirty="0">
                <a:solidFill>
                  <a:prstClr val="black"/>
                </a:solidFill>
              </a:rPr>
              <a:t>+ configuration file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7420510" y="2315814"/>
            <a:ext cx="1429445" cy="10060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rtlCol="0" anchor="t"/>
          <a:lstStyle/>
          <a:p>
            <a:pPr algn="ctr">
              <a:defRPr/>
            </a:pPr>
            <a:r>
              <a:rPr lang="en-US" sz="1350" b="1" dirty="0">
                <a:solidFill>
                  <a:prstClr val="black"/>
                </a:solidFill>
              </a:rPr>
              <a:t>R statistics application</a:t>
            </a:r>
          </a:p>
          <a:p>
            <a:pPr algn="ctr">
              <a:defRPr/>
            </a:pPr>
            <a:r>
              <a:rPr lang="en-US" sz="1350" b="1" dirty="0">
                <a:solidFill>
                  <a:prstClr val="black"/>
                </a:solidFill>
              </a:rPr>
              <a:t>+</a:t>
            </a:r>
          </a:p>
          <a:p>
            <a:pPr algn="ctr">
              <a:defRPr/>
            </a:pPr>
            <a:r>
              <a:rPr lang="en-US" sz="1350" b="1" dirty="0">
                <a:solidFill>
                  <a:prstClr val="black"/>
                </a:solidFill>
              </a:rPr>
              <a:t>Libraries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562069" y="3975937"/>
            <a:ext cx="1378070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1500" b="1" dirty="0">
                <a:solidFill>
                  <a:prstClr val="black"/>
                </a:solidFill>
              </a:rPr>
              <a:t>User interfaces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895846" y="482150"/>
            <a:ext cx="59025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prstClr val="black"/>
                </a:solidFill>
                <a:sym typeface="Wingdings" panose="05000000000000000000" pitchFamily="2" charset="2"/>
              </a:rPr>
              <a:t>Portable </a:t>
            </a:r>
            <a:r>
              <a:rPr lang="en-US" sz="2400" b="1" dirty="0" err="1">
                <a:solidFill>
                  <a:prstClr val="black"/>
                </a:solidFill>
                <a:sym typeface="Wingdings" panose="05000000000000000000" pitchFamily="2" charset="2"/>
              </a:rPr>
              <a:t>lipidomics</a:t>
            </a:r>
            <a:r>
              <a:rPr lang="en-US" sz="2400" b="1" dirty="0">
                <a:solidFill>
                  <a:prstClr val="black"/>
                </a:solidFill>
                <a:sym typeface="Wingdings" panose="05000000000000000000" pitchFamily="2" charset="2"/>
              </a:rPr>
              <a:t> analysis toolbox design</a:t>
            </a:r>
            <a:endParaRPr lang="en-US" sz="2400" b="1" dirty="0">
              <a:solidFill>
                <a:prstClr val="black"/>
              </a:solidFill>
            </a:endParaRPr>
          </a:p>
        </p:txBody>
      </p:sp>
      <p:sp>
        <p:nvSpPr>
          <p:cNvPr id="31" name="Right Arrow 30"/>
          <p:cNvSpPr/>
          <p:nvPr/>
        </p:nvSpPr>
        <p:spPr>
          <a:xfrm rot="7580197" flipV="1">
            <a:off x="3349307" y="3768144"/>
            <a:ext cx="672179" cy="18041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928534" y="1852451"/>
            <a:ext cx="1604735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1500" b="1" dirty="0">
                <a:solidFill>
                  <a:prstClr val="black"/>
                </a:solidFill>
              </a:rPr>
              <a:t>REST service</a:t>
            </a:r>
          </a:p>
          <a:p>
            <a:pPr>
              <a:defRPr/>
            </a:pPr>
            <a:r>
              <a:rPr lang="en-US" sz="1500" b="1" dirty="0">
                <a:solidFill>
                  <a:prstClr val="black"/>
                </a:solidFill>
              </a:rPr>
              <a:t>obtains </a:t>
            </a:r>
            <a:r>
              <a:rPr lang="en-US" sz="1500" b="1" dirty="0" err="1">
                <a:solidFill>
                  <a:prstClr val="black"/>
                </a:solidFill>
              </a:rPr>
              <a:t>RefMet</a:t>
            </a:r>
            <a:endParaRPr lang="en-US" sz="1500" b="1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en-US" sz="1500" b="1" dirty="0">
                <a:solidFill>
                  <a:prstClr val="black"/>
                </a:solidFill>
              </a:rPr>
              <a:t>classification data</a:t>
            </a:r>
          </a:p>
        </p:txBody>
      </p:sp>
      <p:sp>
        <p:nvSpPr>
          <p:cNvPr id="16" name="Left-Right Arrow 15"/>
          <p:cNvSpPr/>
          <p:nvPr/>
        </p:nvSpPr>
        <p:spPr>
          <a:xfrm>
            <a:off x="1928534" y="2683951"/>
            <a:ext cx="1583078" cy="269732"/>
          </a:xfrm>
          <a:prstGeom prst="left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3" name="Left-Right Arrow 32"/>
          <p:cNvSpPr/>
          <p:nvPr/>
        </p:nvSpPr>
        <p:spPr>
          <a:xfrm>
            <a:off x="6245135" y="2683951"/>
            <a:ext cx="993302" cy="269732"/>
          </a:xfrm>
          <a:prstGeom prst="left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4237" y="4369503"/>
            <a:ext cx="2674112" cy="153704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3267" y="4369503"/>
            <a:ext cx="2348345" cy="1537041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5808724" y="4001368"/>
            <a:ext cx="757323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1500" b="1" dirty="0">
                <a:solidFill>
                  <a:prstClr val="black"/>
                </a:solidFill>
              </a:rPr>
              <a:t>Results</a:t>
            </a:r>
          </a:p>
        </p:txBody>
      </p:sp>
      <p:sp>
        <p:nvSpPr>
          <p:cNvPr id="37" name="Right Arrow 36"/>
          <p:cNvSpPr/>
          <p:nvPr/>
        </p:nvSpPr>
        <p:spPr>
          <a:xfrm flipV="1">
            <a:off x="3800456" y="4995536"/>
            <a:ext cx="1185079" cy="21392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586399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94A5B11-FDDA-465B-B1C3-803ECDE0C2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418" y="1066800"/>
            <a:ext cx="7507582" cy="555101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267A131-A991-4A09-86C0-1ED5CB82A057}"/>
              </a:ext>
            </a:extLst>
          </p:cNvPr>
          <p:cNvSpPr txBox="1"/>
          <p:nvPr/>
        </p:nvSpPr>
        <p:spPr>
          <a:xfrm>
            <a:off x="2438400" y="533400"/>
            <a:ext cx="3901004" cy="369332"/>
          </a:xfrm>
          <a:prstGeom prst="rect">
            <a:avLst/>
          </a:prstGeom>
          <a:solidFill>
            <a:srgbClr val="FDEFB5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Resources </a:t>
            </a:r>
            <a:r>
              <a:rPr lang="en-US" dirty="0">
                <a:solidFill>
                  <a:srgbClr val="7030A0"/>
                </a:solidFill>
                <a:sym typeface="Wingdings" panose="05000000000000000000" pitchFamily="2" charset="2"/>
              </a:rPr>
              <a:t>Tools  Statistical analysis</a:t>
            </a:r>
            <a:endParaRPr lang="en-US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855509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3183" y="1072243"/>
            <a:ext cx="3605974" cy="260032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631" y="5153024"/>
            <a:ext cx="4429125" cy="14859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973" y="1066800"/>
            <a:ext cx="4088882" cy="360660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42752" y="3912424"/>
            <a:ext cx="3543617" cy="268843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BC9DB81-270E-459E-A952-43FAFE9C1B15}"/>
              </a:ext>
            </a:extLst>
          </p:cNvPr>
          <p:cNvSpPr txBox="1"/>
          <p:nvPr/>
        </p:nvSpPr>
        <p:spPr>
          <a:xfrm>
            <a:off x="1981200" y="325570"/>
            <a:ext cx="54452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Tools for Statistical analysis: output</a:t>
            </a:r>
          </a:p>
        </p:txBody>
      </p:sp>
    </p:spTree>
    <p:extLst>
      <p:ext uri="{BB962C8B-B14F-4D97-AF65-F5344CB8AC3E}">
        <p14:creationId xmlns:p14="http://schemas.microsoft.com/office/powerpoint/2010/main" val="96154831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042987"/>
            <a:ext cx="6496050" cy="5048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2133600"/>
            <a:ext cx="8061556" cy="3429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52911A5-1558-460A-8514-7307B2039D33}"/>
              </a:ext>
            </a:extLst>
          </p:cNvPr>
          <p:cNvSpPr txBox="1"/>
          <p:nvPr/>
        </p:nvSpPr>
        <p:spPr>
          <a:xfrm>
            <a:off x="838200" y="226873"/>
            <a:ext cx="77621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Tools for Statistical analysis: Map names to </a:t>
            </a:r>
            <a:r>
              <a:rPr lang="en-US" sz="2800" b="1" dirty="0" err="1"/>
              <a:t>RefMet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76639992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838200"/>
            <a:ext cx="7981950" cy="39596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2867025"/>
            <a:ext cx="7915275" cy="39719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CEA3065-CE2D-4D02-8860-B5C153B92809}"/>
              </a:ext>
            </a:extLst>
          </p:cNvPr>
          <p:cNvSpPr txBox="1"/>
          <p:nvPr/>
        </p:nvSpPr>
        <p:spPr>
          <a:xfrm>
            <a:off x="838200" y="226873"/>
            <a:ext cx="68991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Tools for Statistical analysis: Classified names</a:t>
            </a:r>
          </a:p>
        </p:txBody>
      </p:sp>
    </p:spTree>
    <p:extLst>
      <p:ext uri="{BB962C8B-B14F-4D97-AF65-F5344CB8AC3E}">
        <p14:creationId xmlns:p14="http://schemas.microsoft.com/office/powerpoint/2010/main" val="200950003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C29B015-21F7-43DC-B921-2E4D8FD403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841" y="1447800"/>
            <a:ext cx="8394318" cy="4572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1E18E7C-AA03-45C6-8A05-4BC76D07CF5B}"/>
              </a:ext>
            </a:extLst>
          </p:cNvPr>
          <p:cNvSpPr txBox="1"/>
          <p:nvPr/>
        </p:nvSpPr>
        <p:spPr>
          <a:xfrm>
            <a:off x="838200" y="226873"/>
            <a:ext cx="68991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Tools for Statistical analysis: Classified names</a:t>
            </a:r>
          </a:p>
        </p:txBody>
      </p:sp>
    </p:spTree>
    <p:extLst>
      <p:ext uri="{BB962C8B-B14F-4D97-AF65-F5344CB8AC3E}">
        <p14:creationId xmlns:p14="http://schemas.microsoft.com/office/powerpoint/2010/main" val="266026446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5137" y="1549544"/>
            <a:ext cx="5872163" cy="380047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727363" y="1005162"/>
            <a:ext cx="7295074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sz="2100" b="1" dirty="0">
                <a:solidFill>
                  <a:prstClr val="black"/>
                </a:solidFill>
                <a:latin typeface="Calibri" panose="020F0502020204030204"/>
              </a:rPr>
              <a:t>Volcano plot: pairwise comparison of 2 experimental conditions</a:t>
            </a:r>
          </a:p>
        </p:txBody>
      </p:sp>
    </p:spTree>
    <p:extLst>
      <p:ext uri="{BB962C8B-B14F-4D97-AF65-F5344CB8AC3E}">
        <p14:creationId xmlns:p14="http://schemas.microsoft.com/office/powerpoint/2010/main" val="299551194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8987" y="1110695"/>
            <a:ext cx="7069135" cy="470247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46809" y="2270138"/>
            <a:ext cx="1374735" cy="30008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defTabSz="685800"/>
            <a:r>
              <a:rPr lang="en-US" sz="1350" b="1" dirty="0">
                <a:solidFill>
                  <a:prstClr val="black"/>
                </a:solidFill>
                <a:latin typeface="Calibri" panose="020F0502020204030204"/>
              </a:rPr>
              <a:t>P-value on y axis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559102" y="5587588"/>
            <a:ext cx="3390287" cy="30008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defTabSz="685800"/>
            <a:r>
              <a:rPr lang="en-US" sz="1350" b="1" dirty="0">
                <a:solidFill>
                  <a:prstClr val="black"/>
                </a:solidFill>
                <a:latin typeface="Calibri" panose="020F0502020204030204"/>
              </a:rPr>
              <a:t>Classes order by classification index on x axis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45312" y="1432306"/>
            <a:ext cx="2926250" cy="1131079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defTabSz="685800"/>
            <a:r>
              <a:rPr lang="en-US" sz="1350" b="1" dirty="0">
                <a:solidFill>
                  <a:prstClr val="black"/>
                </a:solidFill>
                <a:latin typeface="Calibri" panose="020F0502020204030204"/>
              </a:rPr>
              <a:t>Size of colored circles represents</a:t>
            </a:r>
          </a:p>
          <a:p>
            <a:pPr defTabSz="685800"/>
            <a:r>
              <a:rPr lang="en-US" sz="1350" b="1" dirty="0">
                <a:solidFill>
                  <a:prstClr val="black"/>
                </a:solidFill>
                <a:latin typeface="Calibri" panose="020F0502020204030204"/>
              </a:rPr>
              <a:t># of (significant) metabolites  per class</a:t>
            </a:r>
          </a:p>
          <a:p>
            <a:pPr defTabSz="685800"/>
            <a:r>
              <a:rPr lang="en-US" sz="1350" b="1" dirty="0">
                <a:solidFill>
                  <a:prstClr val="black"/>
                </a:solidFill>
                <a:latin typeface="Calibri" panose="020F0502020204030204"/>
              </a:rPr>
              <a:t>with p-value and fold change</a:t>
            </a:r>
          </a:p>
          <a:p>
            <a:pPr defTabSz="685800"/>
            <a:r>
              <a:rPr lang="en-US" sz="1350" b="1" dirty="0">
                <a:solidFill>
                  <a:prstClr val="black"/>
                </a:solidFill>
                <a:latin typeface="Calibri" panose="020F0502020204030204"/>
              </a:rPr>
              <a:t>exceeding  selected cutoff values</a:t>
            </a:r>
          </a:p>
          <a:p>
            <a:pPr defTabSz="685800"/>
            <a:endParaRPr lang="en-US" sz="135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82649" y="3139629"/>
            <a:ext cx="2269789" cy="71558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defTabSz="685800"/>
            <a:r>
              <a:rPr lang="en-US" sz="1350" b="1" dirty="0">
                <a:solidFill>
                  <a:prstClr val="black"/>
                </a:solidFill>
                <a:latin typeface="Calibri" panose="020F0502020204030204"/>
              </a:rPr>
              <a:t>Size of gray circles represents</a:t>
            </a:r>
          </a:p>
          <a:p>
            <a:pPr defTabSz="685800"/>
            <a:r>
              <a:rPr lang="en-US" sz="1350" b="1" dirty="0">
                <a:solidFill>
                  <a:prstClr val="black"/>
                </a:solidFill>
                <a:latin typeface="Calibri" panose="020F0502020204030204"/>
              </a:rPr>
              <a:t># of  all reported</a:t>
            </a:r>
          </a:p>
          <a:p>
            <a:pPr defTabSz="685800"/>
            <a:r>
              <a:rPr lang="en-US" sz="1350" b="1" dirty="0">
                <a:solidFill>
                  <a:prstClr val="black"/>
                </a:solidFill>
                <a:latin typeface="Calibri" panose="020F0502020204030204"/>
              </a:rPr>
              <a:t>metabolites  per class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005121" y="1432306"/>
            <a:ext cx="3345872" cy="71558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defTabSz="685800"/>
            <a:r>
              <a:rPr lang="en-US" sz="1350" b="1" dirty="0">
                <a:solidFill>
                  <a:prstClr val="black"/>
                </a:solidFill>
                <a:latin typeface="Calibri" panose="020F0502020204030204"/>
              </a:rPr>
              <a:t>Color of circles represents fold change value red:group2/group1 &gt;1 (upregulated)</a:t>
            </a:r>
          </a:p>
          <a:p>
            <a:pPr defTabSz="685800"/>
            <a:r>
              <a:rPr lang="en-US" sz="1350" b="1" dirty="0">
                <a:solidFill>
                  <a:prstClr val="black"/>
                </a:solidFill>
                <a:latin typeface="Calibri" panose="020F0502020204030204"/>
              </a:rPr>
              <a:t>green:group2/group1&lt;1 (downregulated)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2913" y="4846951"/>
            <a:ext cx="985838" cy="27860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190068" y="4846951"/>
            <a:ext cx="2142125" cy="5078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defTabSz="685800"/>
            <a:r>
              <a:rPr lang="en-US" sz="1350" b="1" dirty="0">
                <a:solidFill>
                  <a:prstClr val="black"/>
                </a:solidFill>
                <a:latin typeface="Calibri" panose="020F0502020204030204"/>
              </a:rPr>
              <a:t>Mouse over bubble to view</a:t>
            </a:r>
          </a:p>
          <a:p>
            <a:pPr defTabSz="685800"/>
            <a:r>
              <a:rPr lang="en-US" sz="1350" b="1" dirty="0">
                <a:solidFill>
                  <a:prstClr val="black"/>
                </a:solidFill>
                <a:latin typeface="Calibri" panose="020F0502020204030204"/>
              </a:rPr>
              <a:t> # of metabolites per class</a:t>
            </a:r>
          </a:p>
        </p:txBody>
      </p:sp>
      <p:sp>
        <p:nvSpPr>
          <p:cNvPr id="9" name="Rectangle 8"/>
          <p:cNvSpPr/>
          <p:nvPr/>
        </p:nvSpPr>
        <p:spPr>
          <a:xfrm>
            <a:off x="2186945" y="262188"/>
            <a:ext cx="5105400" cy="6078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/>
            <a:r>
              <a:rPr lang="en-US" sz="2000" b="1" dirty="0">
                <a:solidFill>
                  <a:prstClr val="black"/>
                </a:solidFill>
                <a:latin typeface="Calibri" panose="020F0502020204030204"/>
              </a:rPr>
              <a:t>Bubble plot display of Volcano plot data</a:t>
            </a:r>
          </a:p>
          <a:p>
            <a:pPr algn="ctr" defTabSz="685800"/>
            <a:r>
              <a:rPr lang="en-US" sz="1350" b="1" dirty="0">
                <a:solidFill>
                  <a:prstClr val="black"/>
                </a:solidFill>
                <a:latin typeface="Calibri" panose="020F0502020204030204"/>
              </a:rPr>
              <a:t>Comparing Diabetic and control mice </a:t>
            </a:r>
            <a:endParaRPr lang="en-US" sz="1350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63770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  <p:bldP spid="13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20047" y="968338"/>
            <a:ext cx="73671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/>
            <a:r>
              <a:rPr lang="en-US" b="1" dirty="0">
                <a:solidFill>
                  <a:prstClr val="black"/>
                </a:solidFill>
                <a:latin typeface="Calibri" panose="020F0502020204030204"/>
              </a:rPr>
              <a:t>Crohn’s disease vs controls</a:t>
            </a:r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4640" y="1844386"/>
            <a:ext cx="3573275" cy="383424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045734" y="1380552"/>
            <a:ext cx="235789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sz="1350" b="1" dirty="0">
                <a:solidFill>
                  <a:srgbClr val="FF0000"/>
                </a:solidFill>
                <a:latin typeface="Calibri" panose="020F0502020204030204"/>
              </a:rPr>
              <a:t>Volcano plot/class enrichment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661" y="1723517"/>
            <a:ext cx="4261979" cy="425359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573148" y="1423435"/>
            <a:ext cx="256095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sz="1350" b="1" dirty="0">
                <a:solidFill>
                  <a:srgbClr val="FF0000"/>
                </a:solidFill>
                <a:latin typeface="Calibri" panose="020F0502020204030204"/>
              </a:rPr>
              <a:t>Publication: pathway enrichment</a:t>
            </a:r>
          </a:p>
        </p:txBody>
      </p:sp>
    </p:spTree>
    <p:extLst>
      <p:ext uri="{BB962C8B-B14F-4D97-AF65-F5344CB8AC3E}">
        <p14:creationId xmlns:p14="http://schemas.microsoft.com/office/powerpoint/2010/main" val="28234410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133349" y="619125"/>
            <a:ext cx="8429627" cy="3038476"/>
            <a:chOff x="333375" y="315503"/>
            <a:chExt cx="8429627" cy="3038476"/>
          </a:xfrm>
        </p:grpSpPr>
        <p:grpSp>
          <p:nvGrpSpPr>
            <p:cNvPr id="3" name="Group 252"/>
            <p:cNvGrpSpPr>
              <a:grpSpLocks/>
            </p:cNvGrpSpPr>
            <p:nvPr/>
          </p:nvGrpSpPr>
          <p:grpSpPr bwMode="auto">
            <a:xfrm>
              <a:off x="382589" y="315503"/>
              <a:ext cx="8380413" cy="3038476"/>
              <a:chOff x="10897" y="3533"/>
              <a:chExt cx="5279" cy="1914"/>
            </a:xfrm>
          </p:grpSpPr>
          <p:sp>
            <p:nvSpPr>
              <p:cNvPr id="4" name="Text Box 199"/>
              <p:cNvSpPr txBox="1">
                <a:spLocks noChangeArrowheads="1"/>
              </p:cNvSpPr>
              <p:nvPr/>
            </p:nvSpPr>
            <p:spPr bwMode="auto">
              <a:xfrm>
                <a:off x="10897" y="3544"/>
                <a:ext cx="1248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defTabSz="5851525" eaLnBrk="0" hangingPunct="0">
                  <a:defRPr sz="115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defTabSz="5851525" eaLnBrk="0" hangingPunct="0">
                  <a:defRPr sz="115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defTabSz="5851525" eaLnBrk="0" hangingPunct="0">
                  <a:defRPr sz="115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defTabSz="5851525" eaLnBrk="0" hangingPunct="0">
                  <a:defRPr sz="115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defTabSz="5851525" eaLnBrk="0" hangingPunct="0">
                  <a:defRPr sz="115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defTabSz="5851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115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defTabSz="5851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115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defTabSz="5851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115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defTabSz="5851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115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defRPr/>
                </a:pPr>
                <a:r>
                  <a:rPr lang="en-US" sz="2000" kern="0" dirty="0">
                    <a:solidFill>
                      <a:srgbClr val="333399"/>
                    </a:solidFill>
                    <a:latin typeface="Verdana" pitchFamily="34" charset="0"/>
                  </a:rPr>
                  <a:t>Category</a:t>
                </a:r>
                <a:endParaRPr lang="en-US" sz="2000" kern="0" baseline="30000" dirty="0">
                  <a:solidFill>
                    <a:srgbClr val="333399"/>
                  </a:solidFill>
                  <a:latin typeface="Verdana" pitchFamily="34" charset="0"/>
                </a:endParaRPr>
              </a:p>
            </p:txBody>
          </p:sp>
          <p:sp>
            <p:nvSpPr>
              <p:cNvPr id="5" name="Text Box 200"/>
              <p:cNvSpPr txBox="1">
                <a:spLocks noChangeArrowheads="1"/>
              </p:cNvSpPr>
              <p:nvPr/>
            </p:nvSpPr>
            <p:spPr bwMode="auto">
              <a:xfrm>
                <a:off x="12336" y="3544"/>
                <a:ext cx="768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defTabSz="5851525" eaLnBrk="0" hangingPunct="0">
                  <a:defRPr sz="115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defTabSz="5851525" eaLnBrk="0" hangingPunct="0">
                  <a:defRPr sz="115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defTabSz="5851525" eaLnBrk="0" hangingPunct="0">
                  <a:defRPr sz="115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defTabSz="5851525" eaLnBrk="0" hangingPunct="0">
                  <a:defRPr sz="115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defTabSz="5851525" eaLnBrk="0" hangingPunct="0">
                  <a:defRPr sz="115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defTabSz="5851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115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defTabSz="5851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115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defTabSz="5851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115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defTabSz="5851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115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defRPr/>
                </a:pPr>
                <a:r>
                  <a:rPr lang="en-US" sz="2000" kern="0" dirty="0">
                    <a:solidFill>
                      <a:srgbClr val="333399"/>
                    </a:solidFill>
                    <a:latin typeface="Verdana" pitchFamily="34" charset="0"/>
                  </a:rPr>
                  <a:t>Abbrev</a:t>
                </a:r>
              </a:p>
            </p:txBody>
          </p:sp>
          <p:sp>
            <p:nvSpPr>
              <p:cNvPr id="6" name="Text Box 201"/>
              <p:cNvSpPr txBox="1">
                <a:spLocks noChangeArrowheads="1"/>
              </p:cNvSpPr>
              <p:nvPr/>
            </p:nvSpPr>
            <p:spPr bwMode="auto">
              <a:xfrm>
                <a:off x="13229" y="3533"/>
                <a:ext cx="1296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defTabSz="5851525" eaLnBrk="0" hangingPunct="0">
                  <a:defRPr sz="115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defTabSz="5851525" eaLnBrk="0" hangingPunct="0">
                  <a:defRPr sz="115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defTabSz="5851525" eaLnBrk="0" hangingPunct="0">
                  <a:defRPr sz="115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defTabSz="5851525" eaLnBrk="0" hangingPunct="0">
                  <a:defRPr sz="115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defTabSz="5851525" eaLnBrk="0" hangingPunct="0">
                  <a:defRPr sz="115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defTabSz="5851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115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defTabSz="5851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115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defTabSz="5851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115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defTabSz="5851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115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defRPr/>
                </a:pPr>
                <a:r>
                  <a:rPr lang="en-US" sz="2000" kern="0" dirty="0">
                    <a:solidFill>
                      <a:srgbClr val="333399"/>
                    </a:solidFill>
                    <a:latin typeface="Verdana" pitchFamily="34" charset="0"/>
                  </a:rPr>
                  <a:t>Example</a:t>
                </a:r>
              </a:p>
            </p:txBody>
          </p:sp>
          <p:sp>
            <p:nvSpPr>
              <p:cNvPr id="7" name="Text Box 202"/>
              <p:cNvSpPr txBox="1">
                <a:spLocks noChangeArrowheads="1"/>
              </p:cNvSpPr>
              <p:nvPr/>
            </p:nvSpPr>
            <p:spPr bwMode="auto">
              <a:xfrm>
                <a:off x="10944" y="3861"/>
                <a:ext cx="1680" cy="15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defTabSz="5851525" eaLnBrk="0" hangingPunct="0">
                  <a:defRPr sz="115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defTabSz="5851525" eaLnBrk="0" hangingPunct="0">
                  <a:defRPr sz="115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defTabSz="5851525" eaLnBrk="0" hangingPunct="0">
                  <a:defRPr sz="115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defTabSz="5851525" eaLnBrk="0" hangingPunct="0">
                  <a:defRPr sz="115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defTabSz="5851525" eaLnBrk="0" hangingPunct="0">
                  <a:defRPr sz="115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defTabSz="5851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115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defTabSz="5851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115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defTabSz="5851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115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defTabSz="5851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115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lnSpc>
                    <a:spcPct val="65000"/>
                  </a:lnSpc>
                  <a:spcBef>
                    <a:spcPct val="50000"/>
                  </a:spcBef>
                  <a:defRPr/>
                </a:pPr>
                <a:r>
                  <a:rPr lang="en-US" sz="1600" kern="0" dirty="0">
                    <a:solidFill>
                      <a:srgbClr val="333399"/>
                    </a:solidFill>
                    <a:latin typeface="Verdana" pitchFamily="34" charset="0"/>
                  </a:rPr>
                  <a:t>Fatty Acyls</a:t>
                </a:r>
              </a:p>
              <a:p>
                <a:pPr eaLnBrk="1" hangingPunct="1">
                  <a:lnSpc>
                    <a:spcPct val="65000"/>
                  </a:lnSpc>
                  <a:spcBef>
                    <a:spcPct val="50000"/>
                  </a:spcBef>
                  <a:defRPr/>
                </a:pPr>
                <a:r>
                  <a:rPr lang="en-US" sz="1600" kern="0" dirty="0" err="1">
                    <a:solidFill>
                      <a:srgbClr val="333399"/>
                    </a:solidFill>
                    <a:latin typeface="Verdana" pitchFamily="34" charset="0"/>
                  </a:rPr>
                  <a:t>Glycerolipids</a:t>
                </a:r>
                <a:endParaRPr lang="en-US" sz="1600" kern="0" dirty="0">
                  <a:solidFill>
                    <a:srgbClr val="333399"/>
                  </a:solidFill>
                  <a:latin typeface="Verdana" pitchFamily="34" charset="0"/>
                </a:endParaRPr>
              </a:p>
              <a:p>
                <a:pPr eaLnBrk="1" hangingPunct="1">
                  <a:lnSpc>
                    <a:spcPct val="65000"/>
                  </a:lnSpc>
                  <a:spcBef>
                    <a:spcPct val="50000"/>
                  </a:spcBef>
                  <a:defRPr/>
                </a:pPr>
                <a:r>
                  <a:rPr lang="en-US" sz="1600" kern="0" dirty="0" err="1">
                    <a:solidFill>
                      <a:srgbClr val="333399"/>
                    </a:solidFill>
                    <a:latin typeface="Verdana" pitchFamily="34" charset="0"/>
                  </a:rPr>
                  <a:t>Glycerophospholipids</a:t>
                </a:r>
                <a:endParaRPr lang="en-US" sz="1600" kern="0" dirty="0">
                  <a:solidFill>
                    <a:srgbClr val="333399"/>
                  </a:solidFill>
                  <a:latin typeface="Verdana" pitchFamily="34" charset="0"/>
                </a:endParaRPr>
              </a:p>
              <a:p>
                <a:pPr eaLnBrk="1" hangingPunct="1">
                  <a:lnSpc>
                    <a:spcPct val="65000"/>
                  </a:lnSpc>
                  <a:spcBef>
                    <a:spcPct val="50000"/>
                  </a:spcBef>
                  <a:defRPr/>
                </a:pPr>
                <a:endParaRPr lang="en-US" sz="1600" kern="0" dirty="0">
                  <a:solidFill>
                    <a:srgbClr val="333399"/>
                  </a:solidFill>
                  <a:latin typeface="Verdana" pitchFamily="34" charset="0"/>
                </a:endParaRPr>
              </a:p>
              <a:p>
                <a:pPr eaLnBrk="1" hangingPunct="1">
                  <a:lnSpc>
                    <a:spcPct val="65000"/>
                  </a:lnSpc>
                  <a:spcBef>
                    <a:spcPct val="50000"/>
                  </a:spcBef>
                  <a:defRPr/>
                </a:pPr>
                <a:r>
                  <a:rPr lang="en-US" sz="1600" kern="0" dirty="0" err="1">
                    <a:solidFill>
                      <a:srgbClr val="333399"/>
                    </a:solidFill>
                    <a:latin typeface="Verdana" pitchFamily="34" charset="0"/>
                  </a:rPr>
                  <a:t>Sphingolipids</a:t>
                </a:r>
                <a:endParaRPr lang="en-US" sz="1600" kern="0" dirty="0">
                  <a:solidFill>
                    <a:srgbClr val="333399"/>
                  </a:solidFill>
                  <a:latin typeface="Verdana" pitchFamily="34" charset="0"/>
                </a:endParaRPr>
              </a:p>
              <a:p>
                <a:pPr eaLnBrk="1" hangingPunct="1">
                  <a:lnSpc>
                    <a:spcPct val="65000"/>
                  </a:lnSpc>
                  <a:spcBef>
                    <a:spcPct val="50000"/>
                  </a:spcBef>
                  <a:defRPr/>
                </a:pPr>
                <a:r>
                  <a:rPr lang="en-US" sz="1600" kern="0" dirty="0">
                    <a:solidFill>
                      <a:srgbClr val="333399"/>
                    </a:solidFill>
                    <a:latin typeface="Verdana" pitchFamily="34" charset="0"/>
                  </a:rPr>
                  <a:t>Sterol Lipids</a:t>
                </a:r>
              </a:p>
              <a:p>
                <a:pPr eaLnBrk="1" hangingPunct="1">
                  <a:lnSpc>
                    <a:spcPct val="65000"/>
                  </a:lnSpc>
                  <a:spcBef>
                    <a:spcPct val="50000"/>
                  </a:spcBef>
                  <a:defRPr/>
                </a:pPr>
                <a:r>
                  <a:rPr lang="en-US" sz="1600" kern="0" dirty="0" err="1">
                    <a:solidFill>
                      <a:srgbClr val="333399"/>
                    </a:solidFill>
                    <a:latin typeface="Verdana" pitchFamily="34" charset="0"/>
                  </a:rPr>
                  <a:t>Prenol</a:t>
                </a:r>
                <a:r>
                  <a:rPr lang="en-US" sz="1600" kern="0" dirty="0">
                    <a:solidFill>
                      <a:srgbClr val="333399"/>
                    </a:solidFill>
                    <a:latin typeface="Verdana" pitchFamily="34" charset="0"/>
                  </a:rPr>
                  <a:t> Lipids</a:t>
                </a:r>
              </a:p>
              <a:p>
                <a:pPr eaLnBrk="1" hangingPunct="1">
                  <a:lnSpc>
                    <a:spcPct val="65000"/>
                  </a:lnSpc>
                  <a:spcBef>
                    <a:spcPct val="50000"/>
                  </a:spcBef>
                  <a:defRPr/>
                </a:pPr>
                <a:r>
                  <a:rPr lang="en-US" sz="1600" kern="0" dirty="0" err="1">
                    <a:solidFill>
                      <a:srgbClr val="333399"/>
                    </a:solidFill>
                    <a:latin typeface="Verdana" pitchFamily="34" charset="0"/>
                  </a:rPr>
                  <a:t>Saccharolipids</a:t>
                </a:r>
                <a:endParaRPr lang="en-US" sz="1600" kern="0" dirty="0">
                  <a:solidFill>
                    <a:srgbClr val="333399"/>
                  </a:solidFill>
                  <a:latin typeface="Verdana" pitchFamily="34" charset="0"/>
                </a:endParaRPr>
              </a:p>
              <a:p>
                <a:pPr eaLnBrk="1" hangingPunct="1">
                  <a:lnSpc>
                    <a:spcPct val="65000"/>
                  </a:lnSpc>
                  <a:spcBef>
                    <a:spcPct val="50000"/>
                  </a:spcBef>
                  <a:defRPr/>
                </a:pPr>
                <a:r>
                  <a:rPr lang="en-US" sz="1600" kern="0" dirty="0" err="1">
                    <a:solidFill>
                      <a:srgbClr val="333399"/>
                    </a:solidFill>
                    <a:latin typeface="Verdana" pitchFamily="34" charset="0"/>
                  </a:rPr>
                  <a:t>Polyketides</a:t>
                </a:r>
                <a:endParaRPr lang="en-US" sz="1600" kern="0" dirty="0">
                  <a:solidFill>
                    <a:srgbClr val="333399"/>
                  </a:solidFill>
                  <a:latin typeface="Verdana" pitchFamily="34" charset="0"/>
                </a:endParaRPr>
              </a:p>
            </p:txBody>
          </p:sp>
          <p:sp>
            <p:nvSpPr>
              <p:cNvPr id="8" name="Text Box 203"/>
              <p:cNvSpPr txBox="1">
                <a:spLocks noChangeArrowheads="1"/>
              </p:cNvSpPr>
              <p:nvPr/>
            </p:nvSpPr>
            <p:spPr bwMode="auto">
              <a:xfrm>
                <a:off x="12576" y="3861"/>
                <a:ext cx="528" cy="15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defTabSz="5851525" eaLnBrk="0" hangingPunct="0">
                  <a:defRPr sz="115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defTabSz="5851525" eaLnBrk="0" hangingPunct="0">
                  <a:defRPr sz="115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defTabSz="5851525" eaLnBrk="0" hangingPunct="0">
                  <a:defRPr sz="115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defTabSz="5851525" eaLnBrk="0" hangingPunct="0">
                  <a:defRPr sz="115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defTabSz="5851525" eaLnBrk="0" hangingPunct="0">
                  <a:defRPr sz="115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defTabSz="5851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115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defTabSz="5851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115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defTabSz="5851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115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defTabSz="5851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115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lnSpc>
                    <a:spcPct val="65000"/>
                  </a:lnSpc>
                  <a:spcBef>
                    <a:spcPct val="50000"/>
                  </a:spcBef>
                  <a:defRPr/>
                </a:pPr>
                <a:r>
                  <a:rPr lang="en-US" sz="1600" kern="0">
                    <a:solidFill>
                      <a:srgbClr val="333399"/>
                    </a:solidFill>
                    <a:latin typeface="Verdana" pitchFamily="34" charset="0"/>
                  </a:rPr>
                  <a:t>FA</a:t>
                </a:r>
              </a:p>
              <a:p>
                <a:pPr eaLnBrk="1" hangingPunct="1">
                  <a:lnSpc>
                    <a:spcPct val="65000"/>
                  </a:lnSpc>
                  <a:spcBef>
                    <a:spcPct val="50000"/>
                  </a:spcBef>
                  <a:defRPr/>
                </a:pPr>
                <a:r>
                  <a:rPr lang="en-US" sz="1600" kern="0">
                    <a:solidFill>
                      <a:srgbClr val="333399"/>
                    </a:solidFill>
                    <a:latin typeface="Verdana" pitchFamily="34" charset="0"/>
                  </a:rPr>
                  <a:t>GL</a:t>
                </a:r>
              </a:p>
              <a:p>
                <a:pPr eaLnBrk="1" hangingPunct="1">
                  <a:lnSpc>
                    <a:spcPct val="65000"/>
                  </a:lnSpc>
                  <a:spcBef>
                    <a:spcPct val="50000"/>
                  </a:spcBef>
                  <a:defRPr/>
                </a:pPr>
                <a:r>
                  <a:rPr lang="en-US" sz="1600" kern="0">
                    <a:solidFill>
                      <a:srgbClr val="333399"/>
                    </a:solidFill>
                    <a:latin typeface="Verdana" pitchFamily="34" charset="0"/>
                  </a:rPr>
                  <a:t>GP</a:t>
                </a:r>
              </a:p>
              <a:p>
                <a:pPr eaLnBrk="1" hangingPunct="1">
                  <a:lnSpc>
                    <a:spcPct val="65000"/>
                  </a:lnSpc>
                  <a:spcBef>
                    <a:spcPct val="50000"/>
                  </a:spcBef>
                  <a:defRPr/>
                </a:pPr>
                <a:endParaRPr lang="en-US" sz="1600" kern="0">
                  <a:solidFill>
                    <a:srgbClr val="333399"/>
                  </a:solidFill>
                  <a:latin typeface="Verdana" pitchFamily="34" charset="0"/>
                </a:endParaRPr>
              </a:p>
              <a:p>
                <a:pPr eaLnBrk="1" hangingPunct="1">
                  <a:lnSpc>
                    <a:spcPct val="65000"/>
                  </a:lnSpc>
                  <a:spcBef>
                    <a:spcPct val="50000"/>
                  </a:spcBef>
                  <a:defRPr/>
                </a:pPr>
                <a:r>
                  <a:rPr lang="en-US" sz="1600" kern="0">
                    <a:solidFill>
                      <a:srgbClr val="333399"/>
                    </a:solidFill>
                    <a:latin typeface="Verdana" pitchFamily="34" charset="0"/>
                  </a:rPr>
                  <a:t>SP</a:t>
                </a:r>
              </a:p>
              <a:p>
                <a:pPr eaLnBrk="1" hangingPunct="1">
                  <a:lnSpc>
                    <a:spcPct val="65000"/>
                  </a:lnSpc>
                  <a:spcBef>
                    <a:spcPct val="50000"/>
                  </a:spcBef>
                  <a:defRPr/>
                </a:pPr>
                <a:r>
                  <a:rPr lang="en-US" sz="1600" kern="0">
                    <a:solidFill>
                      <a:srgbClr val="333399"/>
                    </a:solidFill>
                    <a:latin typeface="Verdana" pitchFamily="34" charset="0"/>
                  </a:rPr>
                  <a:t>ST</a:t>
                </a:r>
              </a:p>
              <a:p>
                <a:pPr eaLnBrk="1" hangingPunct="1">
                  <a:lnSpc>
                    <a:spcPct val="65000"/>
                  </a:lnSpc>
                  <a:spcBef>
                    <a:spcPct val="50000"/>
                  </a:spcBef>
                  <a:defRPr/>
                </a:pPr>
                <a:r>
                  <a:rPr lang="en-US" sz="1600" kern="0">
                    <a:solidFill>
                      <a:srgbClr val="333399"/>
                    </a:solidFill>
                    <a:latin typeface="Verdana" pitchFamily="34" charset="0"/>
                  </a:rPr>
                  <a:t>PR</a:t>
                </a:r>
              </a:p>
              <a:p>
                <a:pPr eaLnBrk="1" hangingPunct="1">
                  <a:lnSpc>
                    <a:spcPct val="65000"/>
                  </a:lnSpc>
                  <a:spcBef>
                    <a:spcPct val="50000"/>
                  </a:spcBef>
                  <a:defRPr/>
                </a:pPr>
                <a:r>
                  <a:rPr lang="en-US" sz="1600" kern="0">
                    <a:solidFill>
                      <a:srgbClr val="333399"/>
                    </a:solidFill>
                    <a:latin typeface="Verdana" pitchFamily="34" charset="0"/>
                  </a:rPr>
                  <a:t>SL</a:t>
                </a:r>
              </a:p>
              <a:p>
                <a:pPr eaLnBrk="1" hangingPunct="1">
                  <a:lnSpc>
                    <a:spcPct val="65000"/>
                  </a:lnSpc>
                  <a:spcBef>
                    <a:spcPct val="50000"/>
                  </a:spcBef>
                  <a:defRPr/>
                </a:pPr>
                <a:r>
                  <a:rPr lang="en-US" sz="1600" kern="0">
                    <a:solidFill>
                      <a:srgbClr val="333399"/>
                    </a:solidFill>
                    <a:latin typeface="Verdana" pitchFamily="34" charset="0"/>
                  </a:rPr>
                  <a:t>PK</a:t>
                </a:r>
              </a:p>
            </p:txBody>
          </p:sp>
          <p:sp>
            <p:nvSpPr>
              <p:cNvPr id="9" name="Text Box 204"/>
              <p:cNvSpPr txBox="1">
                <a:spLocks noChangeArrowheads="1"/>
              </p:cNvSpPr>
              <p:nvPr/>
            </p:nvSpPr>
            <p:spPr bwMode="auto">
              <a:xfrm>
                <a:off x="13200" y="3840"/>
                <a:ext cx="2976" cy="15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defTabSz="5851525" eaLnBrk="0" hangingPunct="0">
                  <a:defRPr sz="115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defTabSz="5851525" eaLnBrk="0" hangingPunct="0">
                  <a:defRPr sz="115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defTabSz="5851525" eaLnBrk="0" hangingPunct="0">
                  <a:defRPr sz="115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defTabSz="5851525" eaLnBrk="0" hangingPunct="0">
                  <a:defRPr sz="115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defTabSz="5851525" eaLnBrk="0" hangingPunct="0">
                  <a:defRPr sz="115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defTabSz="5851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115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defTabSz="5851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115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defTabSz="5851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115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defTabSz="5851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115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lnSpc>
                    <a:spcPct val="65000"/>
                  </a:lnSpc>
                  <a:spcBef>
                    <a:spcPct val="50000"/>
                  </a:spcBef>
                  <a:defRPr/>
                </a:pPr>
                <a:r>
                  <a:rPr lang="en-US" sz="1600" b="0" kern="0" dirty="0" err="1">
                    <a:solidFill>
                      <a:srgbClr val="333399"/>
                    </a:solidFill>
                    <a:latin typeface="Verdana" pitchFamily="34" charset="0"/>
                  </a:rPr>
                  <a:t>Arachidonic</a:t>
                </a:r>
                <a:r>
                  <a:rPr lang="en-US" sz="1600" b="0" kern="0" dirty="0">
                    <a:solidFill>
                      <a:srgbClr val="333399"/>
                    </a:solidFill>
                    <a:latin typeface="Verdana" pitchFamily="34" charset="0"/>
                  </a:rPr>
                  <a:t> acid</a:t>
                </a:r>
                <a:r>
                  <a:rPr lang="en-US" sz="1600" b="0" kern="0" dirty="0">
                    <a:solidFill>
                      <a:srgbClr val="000000"/>
                    </a:solidFill>
                    <a:latin typeface="Verdana" pitchFamily="34" charset="0"/>
                  </a:rPr>
                  <a:t> </a:t>
                </a:r>
                <a:endParaRPr lang="en-US" sz="1600" b="0" kern="0" dirty="0">
                  <a:solidFill>
                    <a:srgbClr val="333399"/>
                  </a:solidFill>
                  <a:latin typeface="Verdana" pitchFamily="34" charset="0"/>
                </a:endParaRPr>
              </a:p>
              <a:p>
                <a:pPr eaLnBrk="1" hangingPunct="1">
                  <a:lnSpc>
                    <a:spcPct val="65000"/>
                  </a:lnSpc>
                  <a:spcBef>
                    <a:spcPct val="50000"/>
                  </a:spcBef>
                  <a:defRPr/>
                </a:pPr>
                <a:r>
                  <a:rPr lang="en-US" sz="1600" b="0" kern="0" dirty="0">
                    <a:solidFill>
                      <a:srgbClr val="333399"/>
                    </a:solidFill>
                    <a:latin typeface="Verdana" pitchFamily="34" charset="0"/>
                  </a:rPr>
                  <a:t>1-hexadecanoyl-sn-glycerol</a:t>
                </a:r>
              </a:p>
              <a:p>
                <a:pPr eaLnBrk="1" hangingPunct="1">
                  <a:lnSpc>
                    <a:spcPct val="65000"/>
                  </a:lnSpc>
                  <a:spcBef>
                    <a:spcPct val="50000"/>
                  </a:spcBef>
                  <a:defRPr/>
                </a:pPr>
                <a:r>
                  <a:rPr lang="en-US" sz="1600" b="0" kern="0" dirty="0">
                    <a:solidFill>
                      <a:srgbClr val="333399"/>
                    </a:solidFill>
                    <a:latin typeface="Verdana" pitchFamily="34" charset="0"/>
                  </a:rPr>
                  <a:t>1-hexadecanoyl-2-(9Z-octadecenoyl)-</a:t>
                </a:r>
              </a:p>
              <a:p>
                <a:pPr eaLnBrk="1" hangingPunct="1">
                  <a:lnSpc>
                    <a:spcPct val="65000"/>
                  </a:lnSpc>
                  <a:spcBef>
                    <a:spcPct val="50000"/>
                  </a:spcBef>
                  <a:defRPr/>
                </a:pPr>
                <a:r>
                  <a:rPr lang="en-US" sz="1600" b="0" kern="0" dirty="0">
                    <a:solidFill>
                      <a:srgbClr val="333399"/>
                    </a:solidFill>
                    <a:latin typeface="Verdana" pitchFamily="34" charset="0"/>
                  </a:rPr>
                  <a:t>sn-glycero-3-phosphocholine</a:t>
                </a:r>
              </a:p>
              <a:p>
                <a:pPr eaLnBrk="1" hangingPunct="1">
                  <a:lnSpc>
                    <a:spcPct val="65000"/>
                  </a:lnSpc>
                  <a:spcBef>
                    <a:spcPct val="50000"/>
                  </a:spcBef>
                  <a:defRPr/>
                </a:pPr>
                <a:r>
                  <a:rPr lang="en-US" sz="1600" b="0" kern="0" dirty="0" err="1">
                    <a:solidFill>
                      <a:srgbClr val="333399"/>
                    </a:solidFill>
                    <a:latin typeface="Verdana" pitchFamily="34" charset="0"/>
                  </a:rPr>
                  <a:t>Sphingosine</a:t>
                </a:r>
                <a:endParaRPr lang="en-US" sz="1600" b="0" kern="0" dirty="0">
                  <a:solidFill>
                    <a:srgbClr val="333399"/>
                  </a:solidFill>
                  <a:latin typeface="Verdana" pitchFamily="34" charset="0"/>
                </a:endParaRPr>
              </a:p>
              <a:p>
                <a:pPr eaLnBrk="1" hangingPunct="1">
                  <a:lnSpc>
                    <a:spcPct val="65000"/>
                  </a:lnSpc>
                  <a:spcBef>
                    <a:spcPct val="50000"/>
                  </a:spcBef>
                  <a:defRPr/>
                </a:pPr>
                <a:r>
                  <a:rPr lang="en-US" sz="1600" b="0" kern="0" dirty="0">
                    <a:solidFill>
                      <a:srgbClr val="333399"/>
                    </a:solidFill>
                    <a:latin typeface="Verdana" pitchFamily="34" charset="0"/>
                  </a:rPr>
                  <a:t>Cholesterol</a:t>
                </a:r>
              </a:p>
              <a:p>
                <a:pPr eaLnBrk="1" hangingPunct="1">
                  <a:lnSpc>
                    <a:spcPct val="65000"/>
                  </a:lnSpc>
                  <a:spcBef>
                    <a:spcPct val="50000"/>
                  </a:spcBef>
                  <a:defRPr/>
                </a:pPr>
                <a:r>
                  <a:rPr lang="en-US" sz="1600" b="0" kern="0" dirty="0">
                    <a:solidFill>
                      <a:srgbClr val="333399"/>
                    </a:solidFill>
                    <a:latin typeface="Verdana" pitchFamily="34" charset="0"/>
                  </a:rPr>
                  <a:t>Retinol</a:t>
                </a:r>
              </a:p>
              <a:p>
                <a:pPr eaLnBrk="1" hangingPunct="1">
                  <a:lnSpc>
                    <a:spcPct val="65000"/>
                  </a:lnSpc>
                  <a:spcBef>
                    <a:spcPct val="50000"/>
                  </a:spcBef>
                  <a:defRPr/>
                </a:pPr>
                <a:r>
                  <a:rPr lang="en-US" sz="1600" b="0" kern="0" dirty="0">
                    <a:solidFill>
                      <a:srgbClr val="333399"/>
                    </a:solidFill>
                    <a:latin typeface="Verdana" pitchFamily="34" charset="0"/>
                  </a:rPr>
                  <a:t>Kdo</a:t>
                </a:r>
                <a:r>
                  <a:rPr lang="en-US" sz="1600" b="0" kern="0" baseline="-25000" dirty="0">
                    <a:solidFill>
                      <a:srgbClr val="333399"/>
                    </a:solidFill>
                    <a:latin typeface="Verdana" pitchFamily="34" charset="0"/>
                  </a:rPr>
                  <a:t>2</a:t>
                </a:r>
                <a:r>
                  <a:rPr lang="en-US" sz="1600" b="0" kern="0" dirty="0">
                    <a:solidFill>
                      <a:srgbClr val="333399"/>
                    </a:solidFill>
                    <a:latin typeface="Verdana" pitchFamily="34" charset="0"/>
                  </a:rPr>
                  <a:t>-lipid A</a:t>
                </a:r>
              </a:p>
              <a:p>
                <a:pPr eaLnBrk="1" hangingPunct="1">
                  <a:lnSpc>
                    <a:spcPct val="65000"/>
                  </a:lnSpc>
                  <a:spcBef>
                    <a:spcPct val="50000"/>
                  </a:spcBef>
                  <a:defRPr/>
                </a:pPr>
                <a:r>
                  <a:rPr lang="en-US" sz="1600" b="0" kern="0" dirty="0" err="1">
                    <a:solidFill>
                      <a:srgbClr val="333399"/>
                    </a:solidFill>
                    <a:latin typeface="Verdana" pitchFamily="34" charset="0"/>
                  </a:rPr>
                  <a:t>epothilone</a:t>
                </a:r>
                <a:r>
                  <a:rPr lang="en-US" sz="1600" b="0" kern="0" dirty="0">
                    <a:solidFill>
                      <a:srgbClr val="333399"/>
                    </a:solidFill>
                    <a:latin typeface="Verdana" pitchFamily="34" charset="0"/>
                  </a:rPr>
                  <a:t> D</a:t>
                </a:r>
              </a:p>
            </p:txBody>
          </p:sp>
        </p:grpSp>
        <p:sp>
          <p:nvSpPr>
            <p:cNvPr id="10" name="Rectangle 210"/>
            <p:cNvSpPr>
              <a:spLocks noChangeArrowheads="1"/>
            </p:cNvSpPr>
            <p:nvPr/>
          </p:nvSpPr>
          <p:spPr bwMode="auto">
            <a:xfrm>
              <a:off x="333375" y="332875"/>
              <a:ext cx="8229600" cy="3021103"/>
            </a:xfrm>
            <a:prstGeom prst="rect">
              <a:avLst/>
            </a:prstGeom>
            <a:noFill/>
            <a:ln w="3175">
              <a:solidFill>
                <a:srgbClr val="3333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11" name="Text Box 222"/>
          <p:cNvSpPr txBox="1">
            <a:spLocks noChangeArrowheads="1"/>
          </p:cNvSpPr>
          <p:nvPr/>
        </p:nvSpPr>
        <p:spPr bwMode="auto">
          <a:xfrm>
            <a:off x="223837" y="3789775"/>
            <a:ext cx="3407292" cy="1263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5851525" eaLnBrk="0" hangingPunct="0">
              <a:defRPr sz="115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5851525" eaLnBrk="0" hangingPunct="0">
              <a:defRPr sz="115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5851525" eaLnBrk="0" hangingPunct="0">
              <a:defRPr sz="115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5851525" eaLnBrk="0" hangingPunct="0">
              <a:defRPr sz="115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5851525" eaLnBrk="0" hangingPunct="0">
              <a:defRPr sz="115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5851525" eaLnBrk="0" fontAlgn="base" hangingPunct="0">
              <a:spcBef>
                <a:spcPct val="0"/>
              </a:spcBef>
              <a:spcAft>
                <a:spcPct val="0"/>
              </a:spcAft>
              <a:defRPr sz="115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5851525" eaLnBrk="0" fontAlgn="base" hangingPunct="0">
              <a:spcBef>
                <a:spcPct val="0"/>
              </a:spcBef>
              <a:spcAft>
                <a:spcPct val="0"/>
              </a:spcAft>
              <a:defRPr sz="115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5851525" eaLnBrk="0" fontAlgn="base" hangingPunct="0">
              <a:spcBef>
                <a:spcPct val="0"/>
              </a:spcBef>
              <a:spcAft>
                <a:spcPct val="0"/>
              </a:spcAft>
              <a:defRPr sz="115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5851525" eaLnBrk="0" fontAlgn="base" hangingPunct="0">
              <a:spcBef>
                <a:spcPct val="0"/>
              </a:spcBef>
              <a:spcAft>
                <a:spcPct val="0"/>
              </a:spcAft>
              <a:defRPr sz="115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65000"/>
              </a:lnSpc>
              <a:spcBef>
                <a:spcPct val="50000"/>
              </a:spcBef>
            </a:pPr>
            <a:r>
              <a:rPr lang="en-US" sz="1800" dirty="0">
                <a:solidFill>
                  <a:srgbClr val="C0504D"/>
                </a:solidFill>
                <a:latin typeface="Verdana" pitchFamily="34" charset="0"/>
              </a:rPr>
              <a:t>Name: </a:t>
            </a:r>
            <a:r>
              <a:rPr lang="en-US" sz="1600" dirty="0">
                <a:solidFill>
                  <a:srgbClr val="C0504D"/>
                </a:solidFill>
                <a:latin typeface="Verdana" pitchFamily="34" charset="0"/>
              </a:rPr>
              <a:t>PGE</a:t>
            </a:r>
            <a:r>
              <a:rPr lang="en-US" sz="1600" baseline="-25000" dirty="0">
                <a:solidFill>
                  <a:srgbClr val="C0504D"/>
                </a:solidFill>
                <a:latin typeface="Verdana" pitchFamily="34" charset="0"/>
              </a:rPr>
              <a:t>2</a:t>
            </a:r>
          </a:p>
          <a:p>
            <a:pPr eaLnBrk="1" hangingPunct="1">
              <a:lnSpc>
                <a:spcPct val="65000"/>
              </a:lnSpc>
              <a:spcBef>
                <a:spcPct val="50000"/>
              </a:spcBef>
            </a:pPr>
            <a:r>
              <a:rPr lang="en-US" sz="1800" dirty="0">
                <a:solidFill>
                  <a:srgbClr val="C0504D"/>
                </a:solidFill>
                <a:latin typeface="Verdana" pitchFamily="34" charset="0"/>
              </a:rPr>
              <a:t>LM_ID:  LM</a:t>
            </a:r>
            <a:r>
              <a:rPr lang="en-US" sz="1800" dirty="0">
                <a:solidFill>
                  <a:srgbClr val="0066FF"/>
                </a:solidFill>
                <a:latin typeface="Verdana" pitchFamily="34" charset="0"/>
              </a:rPr>
              <a:t>FA</a:t>
            </a:r>
            <a:r>
              <a:rPr lang="en-US" sz="1800" dirty="0">
                <a:solidFill>
                  <a:srgbClr val="CC3300"/>
                </a:solidFill>
                <a:latin typeface="Verdana" pitchFamily="34" charset="0"/>
              </a:rPr>
              <a:t>03</a:t>
            </a:r>
            <a:r>
              <a:rPr lang="en-US" sz="1800" dirty="0">
                <a:solidFill>
                  <a:srgbClr val="008000"/>
                </a:solidFill>
                <a:latin typeface="Verdana" pitchFamily="34" charset="0"/>
              </a:rPr>
              <a:t>01</a:t>
            </a:r>
            <a:r>
              <a:rPr lang="en-US" sz="1800" dirty="0">
                <a:solidFill>
                  <a:srgbClr val="FF9900"/>
                </a:solidFill>
                <a:latin typeface="Verdana" pitchFamily="34" charset="0"/>
              </a:rPr>
              <a:t>0003</a:t>
            </a:r>
          </a:p>
          <a:p>
            <a:pPr eaLnBrk="1" hangingPunct="1">
              <a:lnSpc>
                <a:spcPct val="65000"/>
              </a:lnSpc>
              <a:spcBef>
                <a:spcPct val="50000"/>
              </a:spcBef>
            </a:pPr>
            <a:endParaRPr lang="en-US" sz="1800" b="0" dirty="0">
              <a:solidFill>
                <a:srgbClr val="C0504D"/>
              </a:solidFill>
              <a:latin typeface="Verdana" pitchFamily="34" charset="0"/>
            </a:endParaRPr>
          </a:p>
          <a:p>
            <a:pPr eaLnBrk="1" hangingPunct="1">
              <a:lnSpc>
                <a:spcPct val="65000"/>
              </a:lnSpc>
              <a:spcBef>
                <a:spcPct val="50000"/>
              </a:spcBef>
            </a:pPr>
            <a:r>
              <a:rPr lang="en-US" sz="2000" dirty="0">
                <a:solidFill>
                  <a:srgbClr val="C0504D"/>
                </a:solidFill>
                <a:latin typeface="Verdana" pitchFamily="34" charset="0"/>
              </a:rPr>
              <a:t>LM_ID description:</a:t>
            </a:r>
          </a:p>
        </p:txBody>
      </p:sp>
      <p:sp>
        <p:nvSpPr>
          <p:cNvPr id="12" name="Text Box 223"/>
          <p:cNvSpPr txBox="1">
            <a:spLocks noChangeArrowheads="1"/>
          </p:cNvSpPr>
          <p:nvPr/>
        </p:nvSpPr>
        <p:spPr bwMode="auto">
          <a:xfrm>
            <a:off x="183142" y="4900795"/>
            <a:ext cx="6367890" cy="1865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5851525" eaLnBrk="0" hangingPunct="0">
              <a:defRPr sz="115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5851525" eaLnBrk="0" hangingPunct="0">
              <a:defRPr sz="115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5851525" eaLnBrk="0" hangingPunct="0">
              <a:defRPr sz="115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5851525" eaLnBrk="0" hangingPunct="0">
              <a:defRPr sz="115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5851525" eaLnBrk="0" hangingPunct="0">
              <a:defRPr sz="115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5851525" eaLnBrk="0" fontAlgn="base" hangingPunct="0">
              <a:spcBef>
                <a:spcPct val="0"/>
              </a:spcBef>
              <a:spcAft>
                <a:spcPct val="0"/>
              </a:spcAft>
              <a:defRPr sz="115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5851525" eaLnBrk="0" fontAlgn="base" hangingPunct="0">
              <a:spcBef>
                <a:spcPct val="0"/>
              </a:spcBef>
              <a:spcAft>
                <a:spcPct val="0"/>
              </a:spcAft>
              <a:defRPr sz="115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5851525" eaLnBrk="0" fontAlgn="base" hangingPunct="0">
              <a:spcBef>
                <a:spcPct val="0"/>
              </a:spcBef>
              <a:spcAft>
                <a:spcPct val="0"/>
              </a:spcAft>
              <a:defRPr sz="115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5851525" eaLnBrk="0" fontAlgn="base" hangingPunct="0">
              <a:spcBef>
                <a:spcPct val="0"/>
              </a:spcBef>
              <a:spcAft>
                <a:spcPct val="0"/>
              </a:spcAft>
              <a:defRPr sz="115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65000"/>
              </a:lnSpc>
              <a:spcBef>
                <a:spcPct val="50000"/>
              </a:spcBef>
            </a:pPr>
            <a:endParaRPr lang="en-US" sz="1800" b="0" dirty="0">
              <a:solidFill>
                <a:srgbClr val="C0504D"/>
              </a:solidFill>
              <a:latin typeface="Verdana" pitchFamily="34" charset="0"/>
            </a:endParaRPr>
          </a:p>
          <a:p>
            <a:pPr eaLnBrk="1" hangingPunct="1">
              <a:lnSpc>
                <a:spcPct val="65000"/>
              </a:lnSpc>
              <a:spcBef>
                <a:spcPct val="50000"/>
              </a:spcBef>
            </a:pPr>
            <a:r>
              <a:rPr lang="en-US" sz="1800" dirty="0">
                <a:solidFill>
                  <a:srgbClr val="C0504D"/>
                </a:solidFill>
                <a:latin typeface="Verdana" pitchFamily="34" charset="0"/>
              </a:rPr>
              <a:t>Database: LM </a:t>
            </a:r>
            <a:r>
              <a:rPr lang="en-US" sz="1600" dirty="0">
                <a:solidFill>
                  <a:srgbClr val="C0504D"/>
                </a:solidFill>
                <a:latin typeface="Verdana" pitchFamily="34" charset="0"/>
              </a:rPr>
              <a:t>(LIPID MAPS)</a:t>
            </a:r>
          </a:p>
          <a:p>
            <a:pPr eaLnBrk="1" hangingPunct="1">
              <a:lnSpc>
                <a:spcPct val="65000"/>
              </a:lnSpc>
              <a:spcBef>
                <a:spcPct val="50000"/>
              </a:spcBef>
            </a:pPr>
            <a:r>
              <a:rPr lang="en-US" sz="1800" dirty="0">
                <a:solidFill>
                  <a:srgbClr val="C0504D"/>
                </a:solidFill>
                <a:latin typeface="Verdana" pitchFamily="34" charset="0"/>
              </a:rPr>
              <a:t>Category: </a:t>
            </a:r>
            <a:r>
              <a:rPr lang="en-US" sz="1800" dirty="0">
                <a:solidFill>
                  <a:srgbClr val="0066FF"/>
                </a:solidFill>
                <a:latin typeface="Verdana" pitchFamily="34" charset="0"/>
              </a:rPr>
              <a:t>FA</a:t>
            </a:r>
            <a:r>
              <a:rPr lang="en-US" sz="1800" b="0" dirty="0">
                <a:solidFill>
                  <a:srgbClr val="C0504D"/>
                </a:solidFill>
                <a:latin typeface="Verdana" pitchFamily="34" charset="0"/>
              </a:rPr>
              <a:t> </a:t>
            </a:r>
            <a:r>
              <a:rPr lang="en-US" sz="1600" dirty="0">
                <a:solidFill>
                  <a:srgbClr val="C0504D"/>
                </a:solidFill>
                <a:latin typeface="Verdana" pitchFamily="34" charset="0"/>
              </a:rPr>
              <a:t>(Fatty Acyls)</a:t>
            </a:r>
          </a:p>
          <a:p>
            <a:pPr eaLnBrk="1" hangingPunct="1">
              <a:lnSpc>
                <a:spcPct val="65000"/>
              </a:lnSpc>
              <a:spcBef>
                <a:spcPct val="50000"/>
              </a:spcBef>
            </a:pPr>
            <a:r>
              <a:rPr lang="en-US" sz="1800" dirty="0">
                <a:solidFill>
                  <a:srgbClr val="C0504D"/>
                </a:solidFill>
                <a:latin typeface="Verdana" pitchFamily="34" charset="0"/>
              </a:rPr>
              <a:t>Main Class: </a:t>
            </a:r>
            <a:r>
              <a:rPr lang="en-US" sz="1800" dirty="0">
                <a:solidFill>
                  <a:srgbClr val="CC3300"/>
                </a:solidFill>
                <a:latin typeface="Verdana" pitchFamily="34" charset="0"/>
              </a:rPr>
              <a:t>03</a:t>
            </a:r>
            <a:r>
              <a:rPr lang="en-US" sz="1800" b="0" dirty="0">
                <a:solidFill>
                  <a:srgbClr val="C0504D"/>
                </a:solidFill>
                <a:latin typeface="Verdana" pitchFamily="34" charset="0"/>
              </a:rPr>
              <a:t> </a:t>
            </a:r>
            <a:r>
              <a:rPr lang="en-US" sz="1600" dirty="0">
                <a:solidFill>
                  <a:srgbClr val="C0504D"/>
                </a:solidFill>
                <a:latin typeface="Verdana" pitchFamily="34" charset="0"/>
              </a:rPr>
              <a:t>(Eicosanoids)</a:t>
            </a:r>
          </a:p>
          <a:p>
            <a:pPr eaLnBrk="1" hangingPunct="1">
              <a:lnSpc>
                <a:spcPct val="65000"/>
              </a:lnSpc>
              <a:spcBef>
                <a:spcPct val="50000"/>
              </a:spcBef>
            </a:pPr>
            <a:r>
              <a:rPr lang="en-US" sz="1800" dirty="0">
                <a:solidFill>
                  <a:srgbClr val="C0504D"/>
                </a:solidFill>
                <a:latin typeface="Verdana" pitchFamily="34" charset="0"/>
              </a:rPr>
              <a:t>Sub Class: </a:t>
            </a:r>
            <a:r>
              <a:rPr lang="en-US" sz="1800" dirty="0">
                <a:solidFill>
                  <a:srgbClr val="008000"/>
                </a:solidFill>
                <a:latin typeface="Verdana" pitchFamily="34" charset="0"/>
              </a:rPr>
              <a:t>01</a:t>
            </a:r>
            <a:r>
              <a:rPr lang="en-US" sz="1800" b="0" dirty="0">
                <a:solidFill>
                  <a:srgbClr val="C0504D"/>
                </a:solidFill>
                <a:latin typeface="Verdana" pitchFamily="34" charset="0"/>
              </a:rPr>
              <a:t> </a:t>
            </a:r>
            <a:r>
              <a:rPr lang="en-US" sz="1600" dirty="0">
                <a:solidFill>
                  <a:srgbClr val="C0504D"/>
                </a:solidFill>
                <a:latin typeface="Verdana" pitchFamily="34" charset="0"/>
              </a:rPr>
              <a:t>(Prostaglandins)</a:t>
            </a:r>
          </a:p>
          <a:p>
            <a:pPr eaLnBrk="1" hangingPunct="1">
              <a:lnSpc>
                <a:spcPct val="65000"/>
              </a:lnSpc>
              <a:spcBef>
                <a:spcPct val="50000"/>
              </a:spcBef>
            </a:pPr>
            <a:r>
              <a:rPr lang="en-US" sz="1800" dirty="0">
                <a:solidFill>
                  <a:srgbClr val="C0504D"/>
                </a:solidFill>
                <a:latin typeface="Verdana" pitchFamily="34" charset="0"/>
              </a:rPr>
              <a:t>Unique identifier within a sub class</a:t>
            </a:r>
            <a:r>
              <a:rPr lang="en-US" sz="1800" b="0" dirty="0">
                <a:solidFill>
                  <a:srgbClr val="C0504D"/>
                </a:solidFill>
                <a:latin typeface="Verdana" pitchFamily="34" charset="0"/>
              </a:rPr>
              <a:t>: </a:t>
            </a:r>
            <a:r>
              <a:rPr lang="en-US" sz="1800" dirty="0">
                <a:solidFill>
                  <a:srgbClr val="FF9900"/>
                </a:solidFill>
                <a:latin typeface="Verdana" pitchFamily="34" charset="0"/>
              </a:rPr>
              <a:t>0003</a:t>
            </a:r>
          </a:p>
        </p:txBody>
      </p:sp>
      <p:pic>
        <p:nvPicPr>
          <p:cNvPr id="14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5532" y="4551792"/>
            <a:ext cx="2973536" cy="1447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609602" y="174832"/>
            <a:ext cx="77533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prstClr val="black"/>
                </a:solidFill>
                <a:latin typeface="Verdana" pitchFamily="34" charset="0"/>
              </a:rPr>
              <a:t>LIPID MAPS Lipid classification system</a:t>
            </a:r>
            <a:endParaRPr lang="en-US" sz="2400" b="1" baseline="30000" dirty="0">
              <a:solidFill>
                <a:prstClr val="black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9598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20047" y="968338"/>
            <a:ext cx="73671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/>
            <a:r>
              <a:rPr lang="en-US" b="1" dirty="0">
                <a:solidFill>
                  <a:prstClr val="black"/>
                </a:solidFill>
                <a:latin typeface="Calibri" panose="020F0502020204030204"/>
              </a:rPr>
              <a:t>Crohn’s disease vs controls</a:t>
            </a:r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32947" y="1453086"/>
            <a:ext cx="239860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sz="1350" b="1" dirty="0">
                <a:solidFill>
                  <a:srgbClr val="FF0000"/>
                </a:solidFill>
                <a:latin typeface="Calibri" panose="020F0502020204030204"/>
              </a:rPr>
              <a:t>Volcano plot/</a:t>
            </a:r>
            <a:r>
              <a:rPr lang="en-US" sz="1350" b="1" dirty="0" err="1">
                <a:solidFill>
                  <a:srgbClr val="FF0000"/>
                </a:solidFill>
                <a:latin typeface="Calibri" panose="020F0502020204030204"/>
              </a:rPr>
              <a:t>Bargraph</a:t>
            </a:r>
            <a:r>
              <a:rPr lang="en-US" sz="1350" b="1" dirty="0">
                <a:solidFill>
                  <a:srgbClr val="FF0000"/>
                </a:solidFill>
                <a:latin typeface="Calibri" panose="020F0502020204030204"/>
              </a:rPr>
              <a:t> by class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533810" y="1453086"/>
            <a:ext cx="259744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sz="1350" b="1" dirty="0">
                <a:solidFill>
                  <a:srgbClr val="FF0000"/>
                </a:solidFill>
                <a:latin typeface="Calibri" panose="020F0502020204030204"/>
              </a:rPr>
              <a:t>Publication: </a:t>
            </a:r>
            <a:r>
              <a:rPr lang="en-US" sz="1350" b="1" dirty="0" err="1">
                <a:solidFill>
                  <a:srgbClr val="FF0000"/>
                </a:solidFill>
                <a:latin typeface="Calibri" panose="020F0502020204030204"/>
              </a:rPr>
              <a:t>Bargraph</a:t>
            </a:r>
            <a:r>
              <a:rPr lang="en-US" sz="1350" b="1" dirty="0">
                <a:solidFill>
                  <a:srgbClr val="FF0000"/>
                </a:solidFill>
                <a:latin typeface="Calibri" panose="020F0502020204030204"/>
              </a:rPr>
              <a:t> by pathway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226" y="1868585"/>
            <a:ext cx="3856048" cy="388594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8925" y="1868585"/>
            <a:ext cx="3395530" cy="396891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65908465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1E18E7C-AA03-45C6-8A05-4BC76D07CF5B}"/>
              </a:ext>
            </a:extLst>
          </p:cNvPr>
          <p:cNvSpPr txBox="1"/>
          <p:nvPr/>
        </p:nvSpPr>
        <p:spPr>
          <a:xfrm>
            <a:off x="1905000" y="210979"/>
            <a:ext cx="54724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Under development at LIPID MAPS</a:t>
            </a:r>
            <a:endParaRPr lang="en-US" sz="28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1E18E7C-AA03-45C6-8A05-4BC76D07CF5B}"/>
              </a:ext>
            </a:extLst>
          </p:cNvPr>
          <p:cNvSpPr txBox="1"/>
          <p:nvPr/>
        </p:nvSpPr>
        <p:spPr>
          <a:xfrm>
            <a:off x="517388" y="1066800"/>
            <a:ext cx="349723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Protocols section</a:t>
            </a:r>
          </a:p>
          <a:p>
            <a:r>
              <a:rPr lang="en-US" b="1" dirty="0" smtClean="0"/>
              <a:t>Sample prep/MS analysis methods</a:t>
            </a:r>
          </a:p>
          <a:p>
            <a:r>
              <a:rPr lang="en-US" b="1" dirty="0" smtClean="0"/>
              <a:t>By lipid category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2224445"/>
            <a:ext cx="3160416" cy="356675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2203180"/>
            <a:ext cx="1723090" cy="134778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1E18E7C-AA03-45C6-8A05-4BC76D07CF5B}"/>
              </a:ext>
            </a:extLst>
          </p:cNvPr>
          <p:cNvSpPr txBox="1"/>
          <p:nvPr/>
        </p:nvSpPr>
        <p:spPr>
          <a:xfrm>
            <a:off x="5562600" y="1066800"/>
            <a:ext cx="304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Pathways section</a:t>
            </a:r>
          </a:p>
          <a:p>
            <a:r>
              <a:rPr lang="en-US" b="1" dirty="0" smtClean="0"/>
              <a:t>Update and migration to </a:t>
            </a:r>
          </a:p>
          <a:p>
            <a:r>
              <a:rPr lang="en-US" b="1" dirty="0" err="1" smtClean="0"/>
              <a:t>WikiPathways</a:t>
            </a:r>
            <a:r>
              <a:rPr lang="en-US" b="1" dirty="0"/>
              <a:t> </a:t>
            </a:r>
            <a:r>
              <a:rPr lang="en-US" b="1" dirty="0" smtClean="0"/>
              <a:t>format</a:t>
            </a:r>
            <a:endParaRPr lang="en-US" b="1" dirty="0"/>
          </a:p>
        </p:txBody>
      </p:sp>
      <p:sp>
        <p:nvSpPr>
          <p:cNvPr id="8" name="Down Arrow 7"/>
          <p:cNvSpPr/>
          <p:nvPr/>
        </p:nvSpPr>
        <p:spPr>
          <a:xfrm>
            <a:off x="6538444" y="3794131"/>
            <a:ext cx="381000" cy="609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0" y="4563871"/>
            <a:ext cx="2644357" cy="195330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873452038"/>
      </p:ext>
    </p:extLst>
  </p:cSld>
  <p:clrMapOvr>
    <a:masterClrMapping/>
  </p:clrMapOvr>
  <p:transition spd="med" advClick="0">
    <p:fade/>
  </p:transition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634" name="Text Box 2"/>
          <p:cNvSpPr txBox="1">
            <a:spLocks noChangeArrowheads="1"/>
          </p:cNvSpPr>
          <p:nvPr/>
        </p:nvSpPr>
        <p:spPr bwMode="auto">
          <a:xfrm>
            <a:off x="556477" y="164157"/>
            <a:ext cx="7772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Aft>
                <a:spcPct val="50000"/>
              </a:spcAft>
              <a:defRPr/>
            </a:pPr>
            <a:r>
              <a:rPr lang="en-US" sz="2800" b="1" dirty="0"/>
              <a:t>Acknowledgements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539C7E1-7143-400B-AD86-C6F191DF17BA}"/>
              </a:ext>
            </a:extLst>
          </p:cNvPr>
          <p:cNvSpPr txBox="1"/>
          <p:nvPr/>
        </p:nvSpPr>
        <p:spPr>
          <a:xfrm>
            <a:off x="381000" y="762000"/>
            <a:ext cx="46482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Cardiff University</a:t>
            </a:r>
          </a:p>
          <a:p>
            <a:pPr lvl="1"/>
            <a:r>
              <a:rPr lang="en-US" dirty="0"/>
              <a:t>Valerie O’Donnell (PI)</a:t>
            </a:r>
          </a:p>
          <a:p>
            <a:pPr lvl="1"/>
            <a:r>
              <a:rPr lang="en-US" dirty="0"/>
              <a:t>Caroline Jeffs</a:t>
            </a:r>
          </a:p>
          <a:p>
            <a:pPr lvl="1"/>
            <a:r>
              <a:rPr lang="en-US" dirty="0"/>
              <a:t>Jorge Alvarez-Jarreta</a:t>
            </a:r>
          </a:p>
          <a:p>
            <a:pPr lvl="1"/>
            <a:r>
              <a:rPr lang="en-US" dirty="0"/>
              <a:t>Maria Valdivia</a:t>
            </a:r>
          </a:p>
          <a:p>
            <a:pPr lvl="1"/>
            <a:r>
              <a:rPr lang="en-US" dirty="0"/>
              <a:t>Robert Andrews</a:t>
            </a:r>
          </a:p>
          <a:p>
            <a:pPr lvl="1"/>
            <a:endParaRPr lang="en-US" dirty="0"/>
          </a:p>
          <a:p>
            <a:r>
              <a:rPr lang="en-US" sz="2000" b="1" dirty="0" err="1"/>
              <a:t>Babraham</a:t>
            </a:r>
            <a:r>
              <a:rPr lang="en-US" sz="2000" b="1" dirty="0"/>
              <a:t> Institute</a:t>
            </a:r>
          </a:p>
          <a:p>
            <a:pPr lvl="1"/>
            <a:r>
              <a:rPr lang="en-US" dirty="0"/>
              <a:t>Michael Wakelam(PI)</a:t>
            </a:r>
          </a:p>
          <a:p>
            <a:pPr lvl="1"/>
            <a:r>
              <a:rPr lang="en-US" dirty="0"/>
              <a:t>Simon Andrews</a:t>
            </a:r>
          </a:p>
          <a:p>
            <a:pPr lvl="1"/>
            <a:r>
              <a:rPr lang="en-US" dirty="0"/>
              <a:t>An Nguyen</a:t>
            </a:r>
          </a:p>
          <a:p>
            <a:pPr lvl="1"/>
            <a:endParaRPr lang="en-US" dirty="0"/>
          </a:p>
          <a:p>
            <a:r>
              <a:rPr lang="en-US" sz="2000" b="1" dirty="0"/>
              <a:t>University of California San Diego</a:t>
            </a:r>
          </a:p>
          <a:p>
            <a:pPr lvl="1"/>
            <a:r>
              <a:rPr lang="en-US" dirty="0"/>
              <a:t>Shankar Subramaniam (PI</a:t>
            </a:r>
            <a:r>
              <a:rPr lang="en-US" dirty="0" smtClean="0"/>
              <a:t>)</a:t>
            </a:r>
          </a:p>
          <a:p>
            <a:pPr lvl="1"/>
            <a:r>
              <a:rPr lang="en-US" smtClean="0"/>
              <a:t>Edward Dennis (PI)</a:t>
            </a:r>
            <a:endParaRPr lang="en-US" dirty="0"/>
          </a:p>
          <a:p>
            <a:pPr lvl="1"/>
            <a:r>
              <a:rPr lang="en-US" dirty="0"/>
              <a:t>Dawn Cotter</a:t>
            </a:r>
          </a:p>
          <a:p>
            <a:pPr lvl="1"/>
            <a:endParaRPr lang="en-US" b="1" dirty="0"/>
          </a:p>
        </p:txBody>
      </p:sp>
      <p:pic>
        <p:nvPicPr>
          <p:cNvPr id="171010" name="Picture 2" descr="Wellcome Trust logo">
            <a:extLst>
              <a:ext uri="{FF2B5EF4-FFF2-40B4-BE49-F238E27FC236}">
                <a16:creationId xmlns:a16="http://schemas.microsoft.com/office/drawing/2014/main" id="{D5755F07-6968-4627-8AFC-08E1087468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5326237"/>
            <a:ext cx="693103" cy="693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2">
            <a:extLst>
              <a:ext uri="{FF2B5EF4-FFF2-40B4-BE49-F238E27FC236}">
                <a16:creationId xmlns:a16="http://schemas.microsoft.com/office/drawing/2014/main" id="{10AC9EEE-D214-4E46-BD0C-3307A07A3C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5441940"/>
            <a:ext cx="4648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Aft>
                <a:spcPct val="50000"/>
              </a:spcAft>
              <a:defRPr/>
            </a:pPr>
            <a:r>
              <a:rPr lang="en-US" sz="2400" b="1" dirty="0"/>
              <a:t>Funded by </a:t>
            </a:r>
            <a:r>
              <a:rPr lang="en-US" sz="2400" b="1" dirty="0" err="1"/>
              <a:t>Wellcome</a:t>
            </a:r>
            <a:r>
              <a:rPr lang="en-US" sz="2400" b="1" dirty="0"/>
              <a:t> Trust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938B4A4-C467-492B-A90B-ECA2D0A7F9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947" y="1012096"/>
            <a:ext cx="1183911" cy="118391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AA686E8-C17D-413E-B249-89ED3DC663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6322" y="2658893"/>
            <a:ext cx="1249162" cy="132411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E4331F7-7EF8-448E-8730-C4BD97C580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18594" y="4326940"/>
            <a:ext cx="2861538" cy="739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921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09810" y="76200"/>
            <a:ext cx="53238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Verdana" pitchFamily="34" charset="0"/>
              </a:rPr>
              <a:t>LMSD</a:t>
            </a:r>
            <a:r>
              <a:rPr lang="en-US" b="1" dirty="0">
                <a:latin typeface="Verdana" pitchFamily="34" charset="0"/>
              </a:rPr>
              <a:t>: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Verdana" pitchFamily="34" charset="0"/>
              </a:rPr>
              <a:t>L</a:t>
            </a:r>
            <a:r>
              <a:rPr lang="en-US" b="1" dirty="0">
                <a:latin typeface="Verdana" pitchFamily="34" charset="0"/>
              </a:rPr>
              <a:t>IPID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Verdana" pitchFamily="34" charset="0"/>
              </a:rPr>
              <a:t>M</a:t>
            </a:r>
            <a:r>
              <a:rPr lang="en-US" b="1" dirty="0">
                <a:latin typeface="Verdana" pitchFamily="34" charset="0"/>
              </a:rPr>
              <a:t>APS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Verdana" pitchFamily="34" charset="0"/>
              </a:rPr>
              <a:t>S</a:t>
            </a:r>
            <a:r>
              <a:rPr lang="en-US" b="1" dirty="0">
                <a:latin typeface="Verdana" pitchFamily="34" charset="0"/>
              </a:rPr>
              <a:t>tructure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Verdana" pitchFamily="34" charset="0"/>
              </a:rPr>
              <a:t>D</a:t>
            </a:r>
            <a:r>
              <a:rPr lang="en-US" b="1" dirty="0">
                <a:latin typeface="Verdana" pitchFamily="34" charset="0"/>
              </a:rPr>
              <a:t>atabase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11680" y="1143000"/>
            <a:ext cx="76962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Over 43,000  classified structures as of 9/20/2018</a:t>
            </a:r>
          </a:p>
          <a:p>
            <a:endParaRPr lang="en-US" sz="2000" b="1" dirty="0"/>
          </a:p>
          <a:p>
            <a:endParaRPr lang="en-US" sz="2000" b="1" dirty="0"/>
          </a:p>
          <a:p>
            <a:r>
              <a:rPr lang="en-US" sz="2000" b="1" dirty="0"/>
              <a:t>Full structures in multiple formats, exact mass and inline m/z features</a:t>
            </a:r>
          </a:p>
          <a:p>
            <a:endParaRPr lang="en-US" sz="2000" b="1" dirty="0"/>
          </a:p>
          <a:p>
            <a:endParaRPr lang="en-US" sz="2000" b="1" dirty="0"/>
          </a:p>
          <a:p>
            <a:r>
              <a:rPr lang="en-US" sz="2000" b="1" dirty="0"/>
              <a:t>Relevant database cross references, </a:t>
            </a:r>
            <a:r>
              <a:rPr lang="en-US" sz="2000" b="1" dirty="0" err="1"/>
              <a:t>InChIKey</a:t>
            </a:r>
            <a:r>
              <a:rPr lang="en-US" sz="2000" b="1" dirty="0"/>
              <a:t> values for each structure</a:t>
            </a:r>
          </a:p>
          <a:p>
            <a:endParaRPr lang="en-US" sz="2000" b="1" dirty="0"/>
          </a:p>
          <a:p>
            <a:endParaRPr lang="en-US" sz="2000" b="1" dirty="0"/>
          </a:p>
          <a:p>
            <a:r>
              <a:rPr lang="en-US" sz="2000" b="1" dirty="0"/>
              <a:t>Calculated physicochemical properties added for each structure</a:t>
            </a:r>
          </a:p>
          <a:p>
            <a:endParaRPr lang="en-US" sz="2000" b="1" dirty="0"/>
          </a:p>
          <a:p>
            <a:endParaRPr lang="en-US" sz="2000" b="1" dirty="0"/>
          </a:p>
          <a:p>
            <a:r>
              <a:rPr lang="en-US" sz="2000" b="1" dirty="0"/>
              <a:t>Links to internal/external MS data</a:t>
            </a:r>
          </a:p>
          <a:p>
            <a:endParaRPr lang="en-US" sz="2000" b="1" dirty="0"/>
          </a:p>
          <a:p>
            <a:endParaRPr lang="en-US" sz="2000" b="1" dirty="0"/>
          </a:p>
          <a:p>
            <a:r>
              <a:rPr lang="en-US" sz="2000" b="1" dirty="0"/>
              <a:t>Ongoing screening of  major lipid-related journals</a:t>
            </a:r>
          </a:p>
        </p:txBody>
      </p:sp>
    </p:spTree>
    <p:extLst>
      <p:ext uri="{BB962C8B-B14F-4D97-AF65-F5344CB8AC3E}">
        <p14:creationId xmlns:p14="http://schemas.microsoft.com/office/powerpoint/2010/main" val="6140062"/>
      </p:ext>
    </p:extLst>
  </p:cSld>
  <p:clrMapOvr>
    <a:masterClrMapping/>
  </p:clrMapOvr>
  <p:transition spd="med" advClick="0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Line 241"/>
          <p:cNvSpPr>
            <a:spLocks noChangeShapeType="1"/>
          </p:cNvSpPr>
          <p:nvPr/>
        </p:nvSpPr>
        <p:spPr bwMode="auto">
          <a:xfrm flipH="1">
            <a:off x="3564577" y="1480553"/>
            <a:ext cx="1295400" cy="0"/>
          </a:xfrm>
          <a:prstGeom prst="line">
            <a:avLst/>
          </a:prstGeom>
          <a:noFill/>
          <a:ln w="3175">
            <a:solidFill>
              <a:srgbClr val="333399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23" name="Line 242"/>
          <p:cNvSpPr>
            <a:spLocks noChangeShapeType="1"/>
          </p:cNvSpPr>
          <p:nvPr/>
        </p:nvSpPr>
        <p:spPr bwMode="auto">
          <a:xfrm flipH="1">
            <a:off x="3564577" y="2699753"/>
            <a:ext cx="1295400" cy="0"/>
          </a:xfrm>
          <a:prstGeom prst="line">
            <a:avLst/>
          </a:prstGeom>
          <a:noFill/>
          <a:ln w="3175">
            <a:solidFill>
              <a:srgbClr val="333399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24" name="Line 243"/>
          <p:cNvSpPr>
            <a:spLocks noChangeShapeType="1"/>
          </p:cNvSpPr>
          <p:nvPr/>
        </p:nvSpPr>
        <p:spPr bwMode="auto">
          <a:xfrm flipH="1">
            <a:off x="3564577" y="3842753"/>
            <a:ext cx="1295400" cy="0"/>
          </a:xfrm>
          <a:prstGeom prst="line">
            <a:avLst/>
          </a:prstGeom>
          <a:noFill/>
          <a:ln w="3175">
            <a:solidFill>
              <a:srgbClr val="333399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25" name="Text Box 248"/>
          <p:cNvSpPr txBox="1">
            <a:spLocks noChangeArrowheads="1"/>
          </p:cNvSpPr>
          <p:nvPr/>
        </p:nvSpPr>
        <p:spPr bwMode="auto">
          <a:xfrm>
            <a:off x="3793177" y="4528553"/>
            <a:ext cx="12954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5851525" eaLnBrk="0" hangingPunct="0">
              <a:defRPr sz="115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5851525" eaLnBrk="0" hangingPunct="0">
              <a:defRPr sz="115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5851525" eaLnBrk="0" hangingPunct="0">
              <a:defRPr sz="115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5851525" eaLnBrk="0" hangingPunct="0">
              <a:defRPr sz="115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5851525" eaLnBrk="0" hangingPunct="0">
              <a:defRPr sz="115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5851525" eaLnBrk="0" fontAlgn="base" hangingPunct="0">
              <a:spcBef>
                <a:spcPct val="0"/>
              </a:spcBef>
              <a:spcAft>
                <a:spcPct val="0"/>
              </a:spcAft>
              <a:defRPr sz="115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5851525" eaLnBrk="0" fontAlgn="base" hangingPunct="0">
              <a:spcBef>
                <a:spcPct val="0"/>
              </a:spcBef>
              <a:spcAft>
                <a:spcPct val="0"/>
              </a:spcAft>
              <a:defRPr sz="115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5851525" eaLnBrk="0" fontAlgn="base" hangingPunct="0">
              <a:spcBef>
                <a:spcPct val="0"/>
              </a:spcBef>
              <a:spcAft>
                <a:spcPct val="0"/>
              </a:spcAft>
              <a:defRPr sz="115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5851525" eaLnBrk="0" fontAlgn="base" hangingPunct="0">
              <a:spcBef>
                <a:spcPct val="0"/>
              </a:spcBef>
              <a:spcAft>
                <a:spcPct val="0"/>
              </a:spcAft>
              <a:defRPr sz="115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1600" kern="0">
                <a:solidFill>
                  <a:srgbClr val="333399"/>
                </a:solidFill>
                <a:latin typeface="Verdana" pitchFamily="34" charset="0"/>
              </a:rPr>
              <a:t>Curation</a:t>
            </a:r>
          </a:p>
        </p:txBody>
      </p:sp>
      <p:sp>
        <p:nvSpPr>
          <p:cNvPr id="26" name="Line 244"/>
          <p:cNvSpPr>
            <a:spLocks noChangeShapeType="1"/>
          </p:cNvSpPr>
          <p:nvPr/>
        </p:nvSpPr>
        <p:spPr bwMode="auto">
          <a:xfrm flipH="1">
            <a:off x="3564577" y="4833353"/>
            <a:ext cx="1295400" cy="0"/>
          </a:xfrm>
          <a:prstGeom prst="line">
            <a:avLst/>
          </a:prstGeom>
          <a:noFill/>
          <a:ln w="3175">
            <a:solidFill>
              <a:srgbClr val="333399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27" name="Line 245"/>
          <p:cNvSpPr>
            <a:spLocks noChangeShapeType="1"/>
          </p:cNvSpPr>
          <p:nvPr/>
        </p:nvSpPr>
        <p:spPr bwMode="auto">
          <a:xfrm flipH="1">
            <a:off x="3640777" y="5823953"/>
            <a:ext cx="1295400" cy="0"/>
          </a:xfrm>
          <a:prstGeom prst="line">
            <a:avLst/>
          </a:prstGeom>
          <a:noFill/>
          <a:ln w="3175">
            <a:solidFill>
              <a:srgbClr val="333399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grpSp>
        <p:nvGrpSpPr>
          <p:cNvPr id="28" name="Group 588"/>
          <p:cNvGrpSpPr>
            <a:grpSpLocks/>
          </p:cNvGrpSpPr>
          <p:nvPr/>
        </p:nvGrpSpPr>
        <p:grpSpPr bwMode="auto">
          <a:xfrm>
            <a:off x="5774377" y="2090153"/>
            <a:ext cx="1905000" cy="2819400"/>
            <a:chOff x="14592" y="2928"/>
            <a:chExt cx="1200" cy="1776"/>
          </a:xfrm>
        </p:grpSpPr>
        <p:sp>
          <p:nvSpPr>
            <p:cNvPr id="29" name="AutoShape 227"/>
            <p:cNvSpPr>
              <a:spLocks noChangeArrowheads="1"/>
            </p:cNvSpPr>
            <p:nvPr/>
          </p:nvSpPr>
          <p:spPr bwMode="auto">
            <a:xfrm>
              <a:off x="14592" y="2928"/>
              <a:ext cx="1200" cy="1776"/>
            </a:xfrm>
            <a:prstGeom prst="flowChartMagneticDisk">
              <a:avLst/>
            </a:prstGeom>
            <a:gradFill rotWithShape="1">
              <a:gsLst>
                <a:gs pos="0">
                  <a:srgbClr val="99CCFF">
                    <a:gamma/>
                    <a:shade val="76078"/>
                    <a:invGamma/>
                  </a:srgbClr>
                </a:gs>
                <a:gs pos="100000">
                  <a:srgbClr val="99CCFF"/>
                </a:gs>
              </a:gsLst>
              <a:lin ang="0" scaled="1"/>
            </a:gradFill>
            <a:ln w="3175">
              <a:solidFill>
                <a:srgbClr val="333399"/>
              </a:solidFill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0" name="Text Box 228"/>
            <p:cNvSpPr txBox="1">
              <a:spLocks noChangeArrowheads="1"/>
            </p:cNvSpPr>
            <p:nvPr/>
          </p:nvSpPr>
          <p:spPr bwMode="auto">
            <a:xfrm>
              <a:off x="14640" y="3638"/>
              <a:ext cx="1152" cy="8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5851525" eaLnBrk="0" hangingPunct="0">
                <a:defRPr sz="115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5851525" eaLnBrk="0" hangingPunct="0">
                <a:defRPr sz="115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5851525" eaLnBrk="0" hangingPunct="0">
                <a:defRPr sz="115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5851525" eaLnBrk="0" hangingPunct="0">
                <a:defRPr sz="115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5851525" eaLnBrk="0" hangingPunct="0">
                <a:defRPr sz="115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5851525" eaLnBrk="0" fontAlgn="base" hangingPunct="0">
                <a:spcBef>
                  <a:spcPct val="0"/>
                </a:spcBef>
                <a:spcAft>
                  <a:spcPct val="0"/>
                </a:spcAft>
                <a:defRPr sz="115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5851525" eaLnBrk="0" fontAlgn="base" hangingPunct="0">
                <a:spcBef>
                  <a:spcPct val="0"/>
                </a:spcBef>
                <a:spcAft>
                  <a:spcPct val="0"/>
                </a:spcAft>
                <a:defRPr sz="115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5851525" eaLnBrk="0" fontAlgn="base" hangingPunct="0">
                <a:spcBef>
                  <a:spcPct val="0"/>
                </a:spcBef>
                <a:spcAft>
                  <a:spcPct val="0"/>
                </a:spcAft>
                <a:defRPr sz="115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5851525" eaLnBrk="0" fontAlgn="base" hangingPunct="0">
                <a:spcBef>
                  <a:spcPct val="0"/>
                </a:spcBef>
                <a:spcAft>
                  <a:spcPct val="0"/>
                </a:spcAft>
                <a:defRPr sz="115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sz="1800" kern="0" dirty="0">
                  <a:solidFill>
                    <a:srgbClr val="333399"/>
                  </a:solidFill>
                  <a:latin typeface="Verdana" pitchFamily="34" charset="0"/>
                </a:rPr>
                <a:t>LIPID MAPS structure database</a:t>
              </a:r>
            </a:p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sz="1800" kern="0" dirty="0">
                  <a:solidFill>
                    <a:srgbClr val="333399"/>
                  </a:solidFill>
                  <a:latin typeface="Verdana" pitchFamily="34" charset="0"/>
                </a:rPr>
                <a:t>(LMSD)</a:t>
              </a:r>
            </a:p>
          </p:txBody>
        </p:sp>
      </p:grpSp>
      <p:sp>
        <p:nvSpPr>
          <p:cNvPr id="31" name="AutoShape 236"/>
          <p:cNvSpPr>
            <a:spLocks noChangeArrowheads="1"/>
          </p:cNvSpPr>
          <p:nvPr/>
        </p:nvSpPr>
        <p:spPr bwMode="auto">
          <a:xfrm>
            <a:off x="1202377" y="1175753"/>
            <a:ext cx="2667000" cy="762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2C29B"/>
              </a:gs>
              <a:gs pos="50000">
                <a:srgbClr val="FFFFCC"/>
              </a:gs>
              <a:gs pos="100000">
                <a:srgbClr val="C2C29B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5851525">
              <a:defRPr/>
            </a:pPr>
            <a:r>
              <a:rPr lang="en-US" sz="1600" kern="0">
                <a:solidFill>
                  <a:srgbClr val="333399"/>
                </a:solidFill>
                <a:latin typeface="Verdana" pitchFamily="34" charset="0"/>
              </a:rPr>
              <a:t>Structures from core labs and partners</a:t>
            </a:r>
          </a:p>
        </p:txBody>
      </p:sp>
      <p:sp>
        <p:nvSpPr>
          <p:cNvPr id="32" name="AutoShape 237"/>
          <p:cNvSpPr>
            <a:spLocks noChangeArrowheads="1"/>
          </p:cNvSpPr>
          <p:nvPr/>
        </p:nvSpPr>
        <p:spPr bwMode="auto">
          <a:xfrm>
            <a:off x="1202377" y="2166353"/>
            <a:ext cx="2667000" cy="10668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A8A865"/>
              </a:gs>
              <a:gs pos="50000">
                <a:srgbClr val="FFFF99"/>
              </a:gs>
              <a:gs pos="100000">
                <a:srgbClr val="A8A865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5851525">
              <a:defRPr/>
            </a:pPr>
            <a:r>
              <a:rPr lang="en-US" sz="1600" kern="0">
                <a:solidFill>
                  <a:srgbClr val="333399"/>
                </a:solidFill>
                <a:latin typeface="Verdana" pitchFamily="34" charset="0"/>
              </a:rPr>
              <a:t>New structures identified by LIPID MAPS experiments</a:t>
            </a:r>
          </a:p>
        </p:txBody>
      </p:sp>
      <p:sp>
        <p:nvSpPr>
          <p:cNvPr id="33" name="AutoShape 238"/>
          <p:cNvSpPr>
            <a:spLocks noChangeArrowheads="1"/>
          </p:cNvSpPr>
          <p:nvPr/>
        </p:nvSpPr>
        <p:spPr bwMode="auto">
          <a:xfrm>
            <a:off x="1202377" y="5442953"/>
            <a:ext cx="2667000" cy="762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879CA9"/>
              </a:gs>
              <a:gs pos="50000">
                <a:srgbClr val="CCECFF"/>
              </a:gs>
              <a:gs pos="100000">
                <a:srgbClr val="879CA9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5851525">
              <a:defRPr/>
            </a:pPr>
            <a:r>
              <a:rPr lang="en-US" sz="1600" kern="0">
                <a:solidFill>
                  <a:srgbClr val="333399"/>
                </a:solidFill>
                <a:latin typeface="Verdana" pitchFamily="34" charset="0"/>
              </a:rPr>
              <a:t>Websites,</a:t>
            </a:r>
          </a:p>
          <a:p>
            <a:pPr algn="ctr" defTabSz="5851525">
              <a:defRPr/>
            </a:pPr>
            <a:r>
              <a:rPr lang="en-US" sz="1600" kern="0">
                <a:solidFill>
                  <a:srgbClr val="333399"/>
                </a:solidFill>
                <a:latin typeface="Verdana" pitchFamily="34" charset="0"/>
              </a:rPr>
              <a:t>Publications </a:t>
            </a:r>
          </a:p>
        </p:txBody>
      </p:sp>
      <p:sp>
        <p:nvSpPr>
          <p:cNvPr id="34" name="AutoShape 239"/>
          <p:cNvSpPr>
            <a:spLocks noChangeArrowheads="1"/>
          </p:cNvSpPr>
          <p:nvPr/>
        </p:nvSpPr>
        <p:spPr bwMode="auto">
          <a:xfrm>
            <a:off x="1202377" y="4452353"/>
            <a:ext cx="2667000" cy="762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879CA9"/>
              </a:gs>
              <a:gs pos="50000">
                <a:srgbClr val="CCECFF"/>
              </a:gs>
              <a:gs pos="100000">
                <a:srgbClr val="879CA9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5851525">
              <a:defRPr/>
            </a:pPr>
            <a:r>
              <a:rPr lang="en-US" sz="1600" kern="0">
                <a:solidFill>
                  <a:srgbClr val="333399"/>
                </a:solidFill>
                <a:latin typeface="Verdana" pitchFamily="34" charset="0"/>
              </a:rPr>
              <a:t>Public databases</a:t>
            </a:r>
          </a:p>
        </p:txBody>
      </p:sp>
      <p:sp>
        <p:nvSpPr>
          <p:cNvPr id="35" name="AutoShape 240"/>
          <p:cNvSpPr>
            <a:spLocks noChangeArrowheads="1"/>
          </p:cNvSpPr>
          <p:nvPr/>
        </p:nvSpPr>
        <p:spPr bwMode="auto">
          <a:xfrm>
            <a:off x="1202377" y="3461753"/>
            <a:ext cx="2667000" cy="762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A9A944"/>
              </a:gs>
              <a:gs pos="50000">
                <a:srgbClr val="FFFF66"/>
              </a:gs>
              <a:gs pos="100000">
                <a:srgbClr val="A9A944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5851525">
              <a:defRPr/>
            </a:pPr>
            <a:r>
              <a:rPr lang="en-US" sz="1600" kern="0">
                <a:solidFill>
                  <a:srgbClr val="333399"/>
                </a:solidFill>
                <a:latin typeface="Verdana" pitchFamily="34" charset="0"/>
              </a:rPr>
              <a:t>Computationally generated structures</a:t>
            </a:r>
          </a:p>
        </p:txBody>
      </p:sp>
      <p:sp>
        <p:nvSpPr>
          <p:cNvPr id="36" name="Line 246"/>
          <p:cNvSpPr>
            <a:spLocks noChangeShapeType="1"/>
          </p:cNvSpPr>
          <p:nvPr/>
        </p:nvSpPr>
        <p:spPr bwMode="auto">
          <a:xfrm>
            <a:off x="4859977" y="1480553"/>
            <a:ext cx="0" cy="4343400"/>
          </a:xfrm>
          <a:prstGeom prst="line">
            <a:avLst/>
          </a:prstGeom>
          <a:noFill/>
          <a:ln w="9525">
            <a:solidFill>
              <a:srgbClr val="33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37" name="Line 247"/>
          <p:cNvSpPr>
            <a:spLocks noChangeShapeType="1"/>
          </p:cNvSpPr>
          <p:nvPr/>
        </p:nvSpPr>
        <p:spPr bwMode="auto">
          <a:xfrm flipH="1">
            <a:off x="4859977" y="3537953"/>
            <a:ext cx="914400" cy="0"/>
          </a:xfrm>
          <a:prstGeom prst="line">
            <a:avLst/>
          </a:prstGeom>
          <a:noFill/>
          <a:ln w="3175">
            <a:solidFill>
              <a:srgbClr val="333399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38" name="Text Box 249"/>
          <p:cNvSpPr txBox="1">
            <a:spLocks noChangeArrowheads="1"/>
          </p:cNvSpPr>
          <p:nvPr/>
        </p:nvSpPr>
        <p:spPr bwMode="auto">
          <a:xfrm>
            <a:off x="3793177" y="5519153"/>
            <a:ext cx="12954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5851525" eaLnBrk="0" hangingPunct="0">
              <a:defRPr sz="115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5851525" eaLnBrk="0" hangingPunct="0">
              <a:defRPr sz="115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5851525" eaLnBrk="0" hangingPunct="0">
              <a:defRPr sz="115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5851525" eaLnBrk="0" hangingPunct="0">
              <a:defRPr sz="115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5851525" eaLnBrk="0" hangingPunct="0">
              <a:defRPr sz="115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5851525" eaLnBrk="0" fontAlgn="base" hangingPunct="0">
              <a:spcBef>
                <a:spcPct val="0"/>
              </a:spcBef>
              <a:spcAft>
                <a:spcPct val="0"/>
              </a:spcAft>
              <a:defRPr sz="115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5851525" eaLnBrk="0" fontAlgn="base" hangingPunct="0">
              <a:spcBef>
                <a:spcPct val="0"/>
              </a:spcBef>
              <a:spcAft>
                <a:spcPct val="0"/>
              </a:spcAft>
              <a:defRPr sz="115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5851525" eaLnBrk="0" fontAlgn="base" hangingPunct="0">
              <a:spcBef>
                <a:spcPct val="0"/>
              </a:spcBef>
              <a:spcAft>
                <a:spcPct val="0"/>
              </a:spcAft>
              <a:defRPr sz="115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5851525" eaLnBrk="0" fontAlgn="base" hangingPunct="0">
              <a:spcBef>
                <a:spcPct val="0"/>
              </a:spcBef>
              <a:spcAft>
                <a:spcPct val="0"/>
              </a:spcAft>
              <a:defRPr sz="115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1600" kern="0">
                <a:solidFill>
                  <a:srgbClr val="333399"/>
                </a:solidFill>
                <a:latin typeface="Verdana" pitchFamily="34" charset="0"/>
              </a:rPr>
              <a:t>Curation</a:t>
            </a:r>
          </a:p>
        </p:txBody>
      </p:sp>
      <p:sp>
        <p:nvSpPr>
          <p:cNvPr id="39" name="Rectangle 250"/>
          <p:cNvSpPr>
            <a:spLocks noChangeArrowheads="1"/>
          </p:cNvSpPr>
          <p:nvPr/>
        </p:nvSpPr>
        <p:spPr bwMode="auto">
          <a:xfrm>
            <a:off x="1049977" y="642353"/>
            <a:ext cx="7162800" cy="5689600"/>
          </a:xfrm>
          <a:prstGeom prst="rect">
            <a:avLst/>
          </a:prstGeom>
          <a:noFill/>
          <a:ln w="3175">
            <a:solidFill>
              <a:srgbClr val="3333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41" name="Rectangle 3"/>
          <p:cNvSpPr txBox="1">
            <a:spLocks noChangeArrowheads="1"/>
          </p:cNvSpPr>
          <p:nvPr/>
        </p:nvSpPr>
        <p:spPr bwMode="auto">
          <a:xfrm>
            <a:off x="266700" y="152400"/>
            <a:ext cx="8382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kern="0" dirty="0">
                <a:solidFill>
                  <a:srgbClr val="000000"/>
                </a:solidFill>
                <a:cs typeface="Arial" charset="0"/>
              </a:rPr>
              <a:t>Composition and </a:t>
            </a:r>
            <a:r>
              <a:rPr lang="en-US" sz="2800" b="1" kern="0" dirty="0" err="1">
                <a:solidFill>
                  <a:srgbClr val="000000"/>
                </a:solidFill>
                <a:cs typeface="Arial" charset="0"/>
              </a:rPr>
              <a:t>curation</a:t>
            </a:r>
            <a:r>
              <a:rPr lang="en-US" sz="2800" b="1" kern="0" dirty="0">
                <a:solidFill>
                  <a:srgbClr val="000000"/>
                </a:solidFill>
                <a:cs typeface="Arial" charset="0"/>
              </a:rPr>
              <a:t> of the LMSD</a:t>
            </a:r>
            <a:br>
              <a:rPr lang="en-US" sz="2800" b="1" kern="0" dirty="0">
                <a:solidFill>
                  <a:srgbClr val="000000"/>
                </a:solidFill>
                <a:cs typeface="Arial" charset="0"/>
              </a:rPr>
            </a:br>
            <a:endParaRPr lang="en-US" sz="2800" b="1" kern="0" dirty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5784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7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5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3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4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Blank Presentation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2.xml><?xml version="1.0" encoding="utf-8"?>
<a:themeOverride xmlns:a="http://schemas.openxmlformats.org/drawingml/2006/main">
  <a:clrScheme name="Blank Presentation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187</TotalTime>
  <Words>2252</Words>
  <Application>Microsoft Office PowerPoint</Application>
  <PresentationFormat>On-screen Show (4:3)</PresentationFormat>
  <Paragraphs>473</Paragraphs>
  <Slides>72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72</vt:i4>
      </vt:variant>
    </vt:vector>
  </HeadingPairs>
  <TitlesOfParts>
    <vt:vector size="98" baseType="lpstr">
      <vt:lpstr>ＭＳ Ｐゴシック</vt:lpstr>
      <vt:lpstr>Arial</vt:lpstr>
      <vt:lpstr>Arial Unicode MS</vt:lpstr>
      <vt:lpstr>Calibri</vt:lpstr>
      <vt:lpstr>Calibri Light</vt:lpstr>
      <vt:lpstr>MS Mincho</vt:lpstr>
      <vt:lpstr>Symbol</vt:lpstr>
      <vt:lpstr>Times New Roman</vt:lpstr>
      <vt:lpstr>Verdana</vt:lpstr>
      <vt:lpstr>Wingdings</vt:lpstr>
      <vt:lpstr>Office Theme</vt:lpstr>
      <vt:lpstr>1_Default Design</vt:lpstr>
      <vt:lpstr>2_Office Theme</vt:lpstr>
      <vt:lpstr>5_Blank Presentation</vt:lpstr>
      <vt:lpstr>2_Blank Presentation</vt:lpstr>
      <vt:lpstr>3_Blank Presentation</vt:lpstr>
      <vt:lpstr>1_Blank Presentation</vt:lpstr>
      <vt:lpstr>Blank Presentation</vt:lpstr>
      <vt:lpstr>4_Blank Presentation</vt:lpstr>
      <vt:lpstr>7_Blank Presentation</vt:lpstr>
      <vt:lpstr>3_Office Theme</vt:lpstr>
      <vt:lpstr>4_Office Theme</vt:lpstr>
      <vt:lpstr>5_Office Theme</vt:lpstr>
      <vt:lpstr>7_Office Theme</vt:lpstr>
      <vt:lpstr>8_Office Theme</vt:lpstr>
      <vt:lpstr>CS ChemDraw Drawing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LIPID MAPS Classification System Categories and Examples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LIPID MAPS: Recommendations for drawing structures  Consistent structure representation across classes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Fahy, Eoin</dc:creator>
  <cp:lastModifiedBy>Fahy, Eoin</cp:lastModifiedBy>
  <cp:revision>431</cp:revision>
  <dcterms:created xsi:type="dcterms:W3CDTF">2011-11-28T17:49:28Z</dcterms:created>
  <dcterms:modified xsi:type="dcterms:W3CDTF">2019-01-16T16:55:23Z</dcterms:modified>
</cp:coreProperties>
</file>